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a:p>
          <a:p>
            <a:pPr indent="-88900" lvl="1" marL="0" marR="0" rtl="0" algn="l">
              <a:spcBef>
                <a:spcPts val="0"/>
              </a:spcBef>
              <a:spcAft>
                <a:spcPts val="0"/>
              </a:spcAft>
              <a:buSzPts val="1400"/>
              <a:buChar char="○"/>
            </a:pPr>
            <a:r>
              <a:t/>
            </a:r>
            <a:endParaRPr/>
          </a:p>
          <a:p>
            <a:pPr indent="-88900" lvl="2" marL="0" marR="0" rtl="0" algn="l">
              <a:spcBef>
                <a:spcPts val="0"/>
              </a:spcBef>
              <a:spcAft>
                <a:spcPts val="0"/>
              </a:spcAft>
              <a:buSzPts val="1400"/>
              <a:buChar char="■"/>
            </a:pPr>
            <a:r>
              <a:t/>
            </a:r>
            <a:endParaRPr/>
          </a:p>
          <a:p>
            <a:pPr indent="-88900" lvl="3" marL="0" marR="0" rtl="0" algn="l">
              <a:spcBef>
                <a:spcPts val="0"/>
              </a:spcBef>
              <a:spcAft>
                <a:spcPts val="0"/>
              </a:spcAft>
              <a:buSzPts val="1400"/>
              <a:buChar char="●"/>
            </a:pPr>
            <a:r>
              <a:t/>
            </a:r>
            <a:endParaRPr/>
          </a:p>
          <a:p>
            <a:pPr indent="-88900" lvl="4" marL="0" marR="0" rtl="0" algn="l">
              <a:spcBef>
                <a:spcPts val="0"/>
              </a:spcBef>
              <a:spcAft>
                <a:spcPts val="0"/>
              </a:spcAft>
              <a:buSzPts val="1400"/>
              <a:buChar char="○"/>
            </a:pPr>
            <a:r>
              <a:t/>
            </a:r>
            <a:endParaRPr/>
          </a:p>
          <a:p>
            <a:pPr indent="-88900" lvl="5" marL="0" marR="0" rtl="0" algn="l">
              <a:spcBef>
                <a:spcPts val="0"/>
              </a:spcBef>
              <a:spcAft>
                <a:spcPts val="0"/>
              </a:spcAft>
              <a:buSzPts val="1400"/>
              <a:buChar char="■"/>
            </a:pPr>
            <a:r>
              <a:t/>
            </a:r>
            <a:endParaRPr/>
          </a:p>
          <a:p>
            <a:pPr indent="-88900" lvl="6" marL="0" marR="0" rtl="0" algn="l">
              <a:spcBef>
                <a:spcPts val="0"/>
              </a:spcBef>
              <a:spcAft>
                <a:spcPts val="0"/>
              </a:spcAft>
              <a:buSzPts val="1400"/>
              <a:buChar char="●"/>
            </a:pPr>
            <a:r>
              <a:t/>
            </a:r>
            <a:endParaRPr/>
          </a:p>
          <a:p>
            <a:pPr indent="-88900" lvl="7" marL="0" marR="0" rtl="0" algn="l">
              <a:spcBef>
                <a:spcPts val="0"/>
              </a:spcBef>
              <a:spcAft>
                <a:spcPts val="0"/>
              </a:spcAft>
              <a:buSzPts val="1400"/>
              <a:buChar char="○"/>
            </a:pPr>
            <a:r>
              <a:t/>
            </a:r>
            <a:endParaRPr/>
          </a:p>
          <a:p>
            <a:pPr indent="-88900" lvl="8" marL="0" marR="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49" name="Google Shape;4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  Have copies of the complete </a:t>
            </a:r>
            <a:r>
              <a:rPr lang="en-US" sz="1800"/>
              <a:t>S</a:t>
            </a:r>
            <a:r>
              <a:rPr b="0" i="0" lang="en-US" sz="1800" u="none" cap="none" strike="noStrike"/>
              <a:t>IP available for parents to refer to during this discussion (The </a:t>
            </a:r>
            <a:r>
              <a:rPr lang="en-US" sz="1800"/>
              <a:t>S</a:t>
            </a:r>
            <a:r>
              <a:rPr b="0" i="0" lang="en-US" sz="1800" u="none" cap="none" strike="noStrike"/>
              <a:t>IP could very well still be in draft form at the time of this meeting, which presents an excellent opportunity for parent input while the </a:t>
            </a:r>
            <a:r>
              <a:rPr lang="en-US" sz="1800"/>
              <a:t>S</a:t>
            </a:r>
            <a:r>
              <a:rPr b="0" i="0" lang="en-US" sz="1800" u="none" cap="none" strike="noStrike"/>
              <a:t>IP is under development.) Note:  The school’s Parental Involvement Plan (which is the parental section of the </a:t>
            </a:r>
            <a:r>
              <a:rPr lang="en-US" sz="1800"/>
              <a:t>S</a:t>
            </a:r>
            <a:r>
              <a:rPr b="0" i="0" lang="en-US" sz="1800" u="none" cap="none" strike="noStrike"/>
              <a:t>IP) will be addressed on the next slide.</a:t>
            </a:r>
            <a:endParaRPr/>
          </a:p>
          <a:p>
            <a:pPr indent="0" lvl="0" marL="0" marR="0" rtl="0" algn="l">
              <a:spcBef>
                <a:spcPts val="0"/>
              </a:spcBef>
              <a:spcAft>
                <a:spcPts val="0"/>
              </a:spcAft>
              <a:buNone/>
            </a:pPr>
            <a:r>
              <a:rPr b="0" i="0" lang="en-US" sz="1800" u="none" cap="none" strike="noStrike"/>
              <a:t>-  Consider having </a:t>
            </a:r>
            <a:r>
              <a:rPr lang="en-US" sz="1800"/>
              <a:t>S</a:t>
            </a:r>
            <a:r>
              <a:rPr b="0" i="0" lang="en-US" sz="1800" u="none" cap="none" strike="noStrike"/>
              <a:t>IP committee representatives, particularly parent representatives, to share about the work of the committee during these two slides.</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SzPts val="1800"/>
              <a:buFont typeface="Arial"/>
              <a:buChar char="-"/>
            </a:pPr>
            <a:r>
              <a:rPr b="0" i="0" lang="en-US" sz="1800" u="none" cap="none" strike="noStrike"/>
              <a:t>  Key components of the plan.  This is an excellent time to share the school’s academic strengths &amp; weaknesses with parents &amp; how we will need to all work together as partners to meet certain goals, both for the school and for each individual child.</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a:t>
            </a:r>
            <a:r>
              <a:rPr lang="en-US" sz="1800" u="sng">
                <a:solidFill>
                  <a:srgbClr val="44969F"/>
                </a:solidFill>
              </a:rPr>
              <a:t>S</a:t>
            </a:r>
            <a:r>
              <a:rPr b="0" i="0" lang="en-US" sz="1800" u="sng" cap="none" strike="noStrike">
                <a:solidFill>
                  <a:srgbClr val="44969F"/>
                </a:solidFill>
              </a:rPr>
              <a:t>IP.</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process and timeline for the </a:t>
            </a:r>
            <a:r>
              <a:rPr lang="en-US" sz="1800"/>
              <a:t>S</a:t>
            </a:r>
            <a:r>
              <a:rPr b="0" i="0" lang="en-US" sz="1800" u="none" cap="none" strike="noStrike"/>
              <a:t>IP committee’s work and how parents can give input.</a:t>
            </a:r>
            <a:endParaRPr/>
          </a:p>
          <a:p>
            <a:pPr indent="0" lvl="0" marL="0" marR="0" rtl="0" algn="l">
              <a:spcBef>
                <a:spcPts val="0"/>
              </a:spcBef>
              <a:spcAft>
                <a:spcPts val="0"/>
              </a:spcAft>
              <a:buSzPts val="1800"/>
              <a:buFont typeface="Arial"/>
              <a:buChar char="-"/>
            </a:pPr>
            <a:r>
              <a:rPr b="0" i="0" lang="en-US" sz="1800" u="none" cap="none" strike="noStrike"/>
              <a:t>  Introduce parent representatives of the committee</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a:t>
            </a:r>
            <a:r>
              <a:rPr lang="en-US" sz="1800"/>
              <a:t>S</a:t>
            </a:r>
            <a:r>
              <a:rPr b="0" i="0" lang="en-US" sz="1800" u="none" cap="none" strike="noStrike"/>
              <a:t>IP.</a:t>
            </a:r>
            <a:endParaRPr/>
          </a:p>
          <a:p>
            <a:pPr indent="0" lvl="0" marL="0" marR="0" rtl="0" algn="l">
              <a:spcBef>
                <a:spcPts val="0"/>
              </a:spcBef>
              <a:spcAft>
                <a:spcPts val="0"/>
              </a:spcAft>
              <a:buSzPts val="1800"/>
              <a:buFont typeface="Arial"/>
              <a:buChar char="-"/>
            </a:pPr>
            <a:r>
              <a:rPr b="0" i="0" lang="en-US" sz="1800" u="none" cap="none" strike="noStrike"/>
              <a:t>  Where parents can find a complete copy of the </a:t>
            </a:r>
            <a:r>
              <a:rPr lang="en-US" sz="1800"/>
              <a:t>S</a:t>
            </a:r>
            <a:r>
              <a:rPr b="0" i="0" lang="en-US" sz="1800" u="none" cap="none" strike="noStrike"/>
              <a:t>IP at any time during the year.</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What is the </a:t>
            </a:r>
            <a:r>
              <a:rPr b="1" lang="en-US" sz="1800"/>
              <a:t>S</a:t>
            </a:r>
            <a:r>
              <a:rPr b="1" i="0" lang="en-US" sz="1800" u="none" cap="none" strike="noStrike"/>
              <a:t>IP, and how can you be involved in its development?  </a:t>
            </a:r>
            <a:r>
              <a:rPr b="0" i="0" lang="en-US" sz="1800" u="none" cap="none" strike="noStrike"/>
              <a:t>(Parents should be able to discuss the process that is in place for their involvement in the development of the </a:t>
            </a:r>
            <a:r>
              <a:rPr lang="en-US" sz="1800"/>
              <a:t>S</a:t>
            </a:r>
            <a:r>
              <a:rPr b="0" i="0" lang="en-US" sz="1800" u="none" cap="none" strike="noStrike"/>
              <a:t>IP.)</a:t>
            </a:r>
            <a:endParaRPr b="1" i="0" sz="1800" u="sng" cap="none" strike="noStrike"/>
          </a:p>
        </p:txBody>
      </p:sp>
      <p:sp>
        <p:nvSpPr>
          <p:cNvPr id="111" name="Google Shape;11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school’s Parental Involvement Plan (the Parental Involvement Section of the </a:t>
            </a:r>
            <a:r>
              <a:rPr lang="en-US" sz="1800"/>
              <a:t>S</a:t>
            </a:r>
            <a:r>
              <a:rPr b="0" i="0" lang="en-US" sz="1800" u="none" cap="none" strike="noStrike"/>
              <a:t>IP).</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a:t>
            </a:r>
            <a:endParaRPr/>
          </a:p>
          <a:p>
            <a:pPr indent="0" lvl="0" marL="0" marR="0" rtl="0" algn="l">
              <a:spcBef>
                <a:spcPts val="0"/>
              </a:spcBef>
              <a:spcAft>
                <a:spcPts val="0"/>
              </a:spcAft>
              <a:buNone/>
            </a:pPr>
            <a:r>
              <a:rPr b="0" i="0" lang="en-US" sz="1800" u="none" cap="none" strike="noStrike"/>
              <a:t>-  That the school’s parental involvement plan is a part of the CIP, designed to work with the other parts in increasing student achievement.</a:t>
            </a:r>
            <a:endParaRPr/>
          </a:p>
          <a:p>
            <a:pPr indent="0" lvl="0" marL="0" marR="0" rtl="0" algn="l">
              <a:spcBef>
                <a:spcPts val="0"/>
              </a:spcBef>
              <a:spcAft>
                <a:spcPts val="0"/>
              </a:spcAft>
              <a:buSzPts val="1800"/>
              <a:buFont typeface="Arial"/>
              <a:buChar char="-"/>
            </a:pPr>
            <a:r>
              <a:rPr b="0" i="0" lang="en-US" sz="1800" u="none" cap="none" strike="noStrike"/>
              <a:t>  key components.  Emphasize the Building Capacity component and discuss all of the opportunities that will be available for parents this year.  Discuss </a:t>
            </a:r>
            <a:r>
              <a:rPr b="0" i="0" lang="en-US" sz="1800" u="sng" cap="none" strike="noStrike"/>
              <a:t>how</a:t>
            </a:r>
            <a:r>
              <a:rPr b="0" i="0" lang="en-US" sz="1800" u="none" cap="none" strike="noStrike"/>
              <a:t> you will be implementing all of the “shalls,” as these are required by law to be implemented.</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school’s Parental Involvement Plan</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process and timeline for the plan’s development and how parents can give input.</a:t>
            </a:r>
            <a:endParaRPr/>
          </a:p>
          <a:p>
            <a:pPr indent="0" lvl="0" marL="0" marR="0" rtl="0" algn="l">
              <a:spcBef>
                <a:spcPts val="0"/>
              </a:spcBef>
              <a:spcAft>
                <a:spcPts val="0"/>
              </a:spcAft>
              <a:buSzPts val="1800"/>
              <a:buFont typeface="Arial"/>
              <a:buChar char="-"/>
            </a:pPr>
            <a:r>
              <a:rPr b="0" i="0" lang="en-US" sz="1800" u="none" cap="none" strike="noStrike"/>
              <a:t>  Introduce parent representatives of appropriate committees</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plan.</a:t>
            </a:r>
            <a:endParaRPr/>
          </a:p>
          <a:p>
            <a:pPr indent="11430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Did you receive a copy of your school’s Parental Involvement Plan, and do you know how you can be involved in its development?  </a:t>
            </a:r>
            <a:r>
              <a:rPr b="0" i="0" lang="en-US" sz="1800" u="none" cap="none" strike="noStrike"/>
              <a:t>(Parents should be able to discuss the process that is in place for their involvement in the development of their school’s Parental Involvement Plan.)</a:t>
            </a:r>
            <a:endParaRPr b="1" i="0" sz="1800" u="sng" cap="none" strike="noStrike"/>
          </a:p>
          <a:p>
            <a:pPr indent="114300" lvl="0" marL="0" marR="0" rtl="0" algn="l">
              <a:spcBef>
                <a:spcPts val="0"/>
              </a:spcBef>
              <a:spcAft>
                <a:spcPts val="0"/>
              </a:spcAft>
              <a:buSzPts val="1800"/>
              <a:buFont typeface="Arial"/>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p:txBody>
      </p:sp>
      <p:sp>
        <p:nvSpPr>
          <p:cNvPr id="118" name="Google Shape;11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School-Parent Compact.</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a:t>
            </a:r>
            <a:endParaRPr/>
          </a:p>
          <a:p>
            <a:pPr indent="0" lvl="0" marL="0" marR="0" rtl="0" algn="l">
              <a:spcBef>
                <a:spcPts val="0"/>
              </a:spcBef>
              <a:spcAft>
                <a:spcPts val="0"/>
              </a:spcAft>
              <a:buNone/>
            </a:pPr>
            <a:r>
              <a:rPr b="0" i="0" lang="en-US" sz="1800" u="none" cap="none" strike="noStrike"/>
              <a:t>-  The 3 components of the compact in detail.  This is a great opportunity to continue the discussion on how we need to work as partners to address the school’s goals, building upon the earlier discussion about the CIP and the school’s goals.</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development/revision of the School-Parent Compact</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timeline for the compact’s development/review/revision.</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compact.</a:t>
            </a:r>
            <a:endParaRPr/>
          </a:p>
          <a:p>
            <a:pPr indent="11430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What is the School-Parent Compact, and do you know how you can be involved in developing or revising the compact?  </a:t>
            </a:r>
            <a:r>
              <a:rPr b="0" i="0" lang="en-US" sz="1800" u="none" cap="none" strike="noStrike"/>
              <a:t>(Parents should be able to discuss the process that is in place for their involvement in the development/revision of the School-Parent Compact.)</a:t>
            </a:r>
            <a:endParaRPr b="1" i="0" sz="1800" u="sng" cap="none" strike="noStrike"/>
          </a:p>
          <a:p>
            <a:pPr indent="0" lvl="0" marL="0" marR="0" rtl="0" algn="l">
              <a:spcBef>
                <a:spcPts val="0"/>
              </a:spcBef>
              <a:spcAft>
                <a:spcPts val="0"/>
              </a:spcAft>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p:txBody>
      </p:sp>
      <p:sp>
        <p:nvSpPr>
          <p:cNvPr id="125" name="Google Shape;12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132" name="Google Shape;13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that </a:t>
            </a:r>
            <a:r>
              <a:rPr b="0" i="0" lang="en-US" sz="1800" u="sng" cap="none" strike="noStrike">
                <a:latin typeface="Arial"/>
                <a:ea typeface="Arial"/>
                <a:cs typeface="Arial"/>
                <a:sym typeface="Arial"/>
              </a:rPr>
              <a:t>as Title I parents, they have the right, by law, to request the qualifications of their child’s teachers</a:t>
            </a:r>
            <a:r>
              <a:rPr b="0" i="0" lang="en-US" sz="1800" u="none" cap="none" strike="noStrike">
                <a:latin typeface="Arial"/>
                <a:ea typeface="Arial"/>
                <a:cs typeface="Arial"/>
                <a:sym typeface="Arial"/>
              </a:rPr>
              <a:t>.</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the process/simple procedure for parents to make this request</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Have extra copies of the request form available for all parents in attendance.  </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Give them a contact person in case they have any questions.</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a:t>
            </a:r>
            <a:r>
              <a:rPr b="0" i="0" lang="en-US" sz="1800" u="sng" cap="none" strike="noStrike">
                <a:latin typeface="Arial"/>
                <a:ea typeface="Arial"/>
                <a:cs typeface="Arial"/>
                <a:sym typeface="Arial"/>
              </a:rPr>
              <a:t>Important</a:t>
            </a:r>
            <a:r>
              <a:rPr b="0" i="0" lang="en-US" sz="1800" u="none" cap="none" strike="noStrike">
                <a:latin typeface="Arial"/>
                <a:ea typeface="Arial"/>
                <a:cs typeface="Arial"/>
                <a:sym typeface="Arial"/>
              </a:rPr>
              <a:t>:  Parents should leave the meeting being able to answer the following question:  </a:t>
            </a:r>
            <a:r>
              <a:rPr b="1" i="0" lang="en-US" sz="1800" u="none" cap="none" strike="noStrike">
                <a:latin typeface="Arial"/>
                <a:ea typeface="Arial"/>
                <a:cs typeface="Arial"/>
                <a:sym typeface="Arial"/>
              </a:rPr>
              <a:t>Do you know the process for requesting the qualifications of your child’s teachers?  </a:t>
            </a:r>
            <a:r>
              <a:rPr b="0" i="0" lang="en-US" sz="1800" u="none" cap="none" strike="noStrike">
                <a:latin typeface="Arial"/>
                <a:ea typeface="Arial"/>
                <a:cs typeface="Arial"/>
                <a:sym typeface="Arial"/>
              </a:rPr>
              <a:t>(Parents should be able to discuss the process that is in place for requesting teacher qualifications.)</a:t>
            </a:r>
            <a:endParaRPr b="1" i="0" sz="1800" u="sng" cap="none" strike="noStrike">
              <a:latin typeface="Arial"/>
              <a:ea typeface="Arial"/>
              <a:cs typeface="Arial"/>
              <a:sym typeface="Arial"/>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145" name="Google Shape;145;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Tell parents the number of teachers in the school who are currently Highly Qualified and the number not Highly Qualified.</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the </a:t>
            </a:r>
            <a:r>
              <a:rPr b="0" i="0" lang="en-US" sz="1800" u="sng" cap="none" strike="noStrike">
                <a:latin typeface="Arial"/>
                <a:ea typeface="Arial"/>
                <a:cs typeface="Arial"/>
                <a:sym typeface="Arial"/>
              </a:rPr>
              <a:t>NCLB requirement that Title I parents must be notified if their child has been assigned to or taught for four or more consecutive weeks by a teacher who is not Highly Qualified.</a:t>
            </a:r>
            <a:r>
              <a:rPr b="0" i="0" lang="en-US" sz="1800" u="none" cap="none" strike="noStrike">
                <a:latin typeface="Arial"/>
                <a:ea typeface="Arial"/>
                <a:cs typeface="Arial"/>
                <a:sym typeface="Arial"/>
              </a:rPr>
              <a:t>  </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Clearly state the process that is in place for notifying parents.</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None/>
            </a:pPr>
            <a:r>
              <a:rPr b="0" i="0" lang="en-US" sz="1800" u="sng" cap="none" strike="noStrike">
                <a:latin typeface="Arial"/>
                <a:ea typeface="Arial"/>
                <a:cs typeface="Arial"/>
                <a:sym typeface="Arial"/>
              </a:rPr>
              <a:t>Important</a:t>
            </a:r>
            <a:r>
              <a:rPr b="0" i="0" lang="en-US" sz="1800" u="none" cap="none" strike="noStrike">
                <a:latin typeface="Arial"/>
                <a:ea typeface="Arial"/>
                <a:cs typeface="Arial"/>
                <a:sym typeface="Arial"/>
              </a:rPr>
              <a:t>:  Parents should leave the meeting being able to answer the following question:  </a:t>
            </a:r>
            <a:r>
              <a:rPr b="1" i="0" lang="en-US" sz="1800" u="none" cap="none" strike="noStrike">
                <a:latin typeface="Arial"/>
                <a:ea typeface="Arial"/>
                <a:cs typeface="Arial"/>
                <a:sym typeface="Arial"/>
              </a:rPr>
              <a:t>How will you be notified if your child’s teacher is not Highly Qualified?  </a:t>
            </a:r>
            <a:r>
              <a:rPr b="0" i="0" lang="en-US" sz="1800" u="none" cap="none" strike="noStrike">
                <a:latin typeface="Arial"/>
                <a:ea typeface="Arial"/>
                <a:cs typeface="Arial"/>
                <a:sym typeface="Arial"/>
              </a:rPr>
              <a:t>(Parents should be able to discuss the process that is in place for notifying parents if there child is assigned to or taught for four or more consecutive weeks by a teacher who is not Highly Qualified.)  </a:t>
            </a:r>
            <a:endParaRPr b="0" i="0" sz="1800" u="sng" cap="none" strike="noStrike">
              <a:latin typeface="Arial"/>
              <a:ea typeface="Arial"/>
              <a:cs typeface="Arial"/>
              <a:sym typeface="Arial"/>
            </a:endParaRPr>
          </a:p>
        </p:txBody>
      </p:sp>
      <p:sp>
        <p:nvSpPr>
          <p:cNvPr id="152" name="Google Shape;15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d78aa54d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d78aa54df_0_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5d78aa54df_0_7: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57" name="Google Shape;5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e4ee7cf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e4ee7cf48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5e4ee7cf48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How you want them to walk away from the meeting with 10 key questions answered about Title I and Parental Involvement.  (The 10 questions continue onto the next slide.) </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64" name="Google Shape;6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e4ee7cf4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e4ee7cf48_0_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5e4ee7cf48_0_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How being in a Title I school means more money to help students who are struggling in school</a:t>
            </a:r>
            <a:endParaRPr/>
          </a:p>
          <a:p>
            <a:pPr indent="0" lvl="0" marL="0" marR="0" rtl="0" algn="l">
              <a:spcBef>
                <a:spcPts val="0"/>
              </a:spcBef>
              <a:spcAft>
                <a:spcPts val="0"/>
              </a:spcAft>
              <a:buNone/>
            </a:pPr>
            <a:r>
              <a:rPr b="0" i="0" lang="en-US" sz="1800" u="none" cap="none" strike="noStrike"/>
              <a:t>-  Give examples of how Title I monies will be used to assist students at the school.</a:t>
            </a:r>
            <a:endParaRPr/>
          </a:p>
          <a:p>
            <a:pPr indent="0" lvl="0" marL="0" marR="0" rtl="0" algn="l">
              <a:spcBef>
                <a:spcPts val="0"/>
              </a:spcBef>
              <a:spcAft>
                <a:spcPts val="0"/>
              </a:spcAft>
              <a:buSzPts val="1800"/>
              <a:buFont typeface="Arial"/>
              <a:buChar char="-"/>
            </a:pPr>
            <a:r>
              <a:rPr b="0" i="0" lang="en-US" sz="1800" u="none" cap="none" strike="noStrike"/>
              <a:t>  Give examples of how Title I monies will be used to assist parents.</a:t>
            </a:r>
            <a:endParaRPr/>
          </a:p>
          <a:p>
            <a:pPr indent="0" lvl="0" marL="0" marR="0" rtl="0" algn="l">
              <a:spcBef>
                <a:spcPts val="0"/>
              </a:spcBef>
              <a:spcAft>
                <a:spcPts val="0"/>
              </a:spcAft>
              <a:buSzPts val="1800"/>
              <a:buFont typeface="Arial"/>
              <a:buChar char="-"/>
            </a:pPr>
            <a:r>
              <a:rPr b="0" i="0" lang="en-US" sz="1800" u="none" cap="none" strike="noStrike"/>
              <a:t>  (Consider giving demonstrations of programs used or allow parents to visit work stations and experience what the student experiences.)  </a:t>
            </a:r>
            <a:endParaRPr/>
          </a:p>
          <a:p>
            <a:pPr indent="0" lvl="0" marL="0" marR="0" rtl="0" algn="l">
              <a:spcBef>
                <a:spcPts val="0"/>
              </a:spcBef>
              <a:spcAft>
                <a:spcPts val="0"/>
              </a:spcAft>
              <a:buNone/>
            </a:pPr>
            <a:r>
              <a:rPr b="0" i="0" lang="en-US" sz="1800" u="none" cap="none" strike="noStrike"/>
              <a:t>-  Explain that </a:t>
            </a:r>
            <a:r>
              <a:rPr b="0" i="0" lang="en-US" sz="1800" u="sng" cap="none" strike="noStrike"/>
              <a:t>a big part of Title I means parents’ rights, by law, to be involved in decisions made at the school level and at the LEA level</a:t>
            </a:r>
            <a:r>
              <a:rPr b="0" i="0" lang="en-US" sz="1800" u="none" cap="none" strike="noStrike"/>
              <a:t>. (This will be discussed throughout the meeting.)</a:t>
            </a:r>
            <a:endParaRPr/>
          </a:p>
          <a:p>
            <a:pPr indent="0" lvl="0" marL="0" marR="0" rtl="0" algn="l">
              <a:spcBef>
                <a:spcPts val="0"/>
              </a:spcBef>
              <a:spcAft>
                <a:spcPts val="0"/>
              </a:spcAft>
              <a:buNone/>
            </a:pPr>
            <a:r>
              <a:rPr b="0" i="0" lang="en-US" sz="1800" u="none" cap="none" strike="noStrike"/>
              <a:t>	</a:t>
            </a:r>
            <a:endParaRPr/>
          </a:p>
          <a:p>
            <a:pPr indent="0" lvl="0" marL="0" marR="0" rtl="0" algn="l">
              <a:spcBef>
                <a:spcPts val="0"/>
              </a:spcBef>
              <a:spcAft>
                <a:spcPts val="0"/>
              </a:spcAft>
              <a:buNone/>
            </a:pPr>
            <a:r>
              <a:rPr b="0" i="0" lang="en-US" sz="1800" u="none" cap="none" strike="noStrike">
                <a:solidFill>
                  <a:srgbClr val="44969F"/>
                </a:solidFill>
              </a:rPr>
              <a:t>Important:  Parents should leave the meeting being able to answer the following question:  </a:t>
            </a:r>
            <a:r>
              <a:rPr b="1" i="0" lang="en-US" sz="1800" u="none" cap="none" strike="noStrike">
                <a:solidFill>
                  <a:srgbClr val="44969F"/>
                </a:solidFill>
              </a:rPr>
              <a:t>What does it mean to be a Title I school? </a:t>
            </a:r>
            <a:r>
              <a:rPr b="0" i="0" lang="en-US" sz="1800" u="none" cap="none" strike="noStrike">
                <a:solidFill>
                  <a:srgbClr val="44969F"/>
                </a:solidFill>
              </a:rPr>
              <a:t>(They should be able to answer the question and give a couple of examples of how Title I funds are being used at their school.)</a:t>
            </a:r>
            <a:endParaRPr b="1" i="0" sz="1800" u="none" cap="none" strike="noStrike">
              <a:solidFill>
                <a:srgbClr val="44969F"/>
              </a:solidFill>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78" name="Google Shape;7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None/>
            </a:pPr>
            <a:r>
              <a:rPr b="0" i="0" lang="en-US" sz="1800" u="none" cap="none" strike="noStrike"/>
              <a:t>-  What the LEA’s Title I allocation is.</a:t>
            </a:r>
            <a:endParaRPr/>
          </a:p>
          <a:p>
            <a:pPr indent="0" lvl="0" marL="0" marR="0" rtl="0" algn="l">
              <a:spcBef>
                <a:spcPts val="0"/>
              </a:spcBef>
              <a:spcAft>
                <a:spcPts val="0"/>
              </a:spcAft>
              <a:buNone/>
            </a:pPr>
            <a:r>
              <a:rPr b="0" i="0" lang="en-US" sz="1800" u="none" cap="none" strike="noStrike"/>
              <a:t>-  What the 1% amount is.</a:t>
            </a:r>
            <a:endParaRPr/>
          </a:p>
          <a:p>
            <a:pPr indent="0" lvl="0" marL="0" marR="0" rtl="0" algn="l">
              <a:spcBef>
                <a:spcPts val="0"/>
              </a:spcBef>
              <a:spcAft>
                <a:spcPts val="0"/>
              </a:spcAft>
              <a:buSzPts val="1800"/>
              <a:buFont typeface="Arial"/>
              <a:buChar char="-"/>
            </a:pPr>
            <a:r>
              <a:rPr b="0" i="0" lang="en-US" sz="1800" u="none" cap="none" strike="noStrike"/>
              <a:t>  How much of the 1% (Up to 5%) was reserved, off the top, at the LEA for System-wide initiatives.  Give examples of the system-wide initiatives.</a:t>
            </a:r>
            <a:endParaRPr/>
          </a:p>
          <a:p>
            <a:pPr indent="0" lvl="0" marL="0" marR="0" rtl="0" algn="l">
              <a:spcBef>
                <a:spcPts val="0"/>
              </a:spcBef>
              <a:spcAft>
                <a:spcPts val="0"/>
              </a:spcAft>
              <a:buNone/>
            </a:pPr>
            <a:r>
              <a:rPr b="0" i="0" lang="en-US" sz="1800" u="none" cap="none" strike="noStrike"/>
              <a:t>-  Give parents the amount (the 95% amount) that is shared by all the Title I schools in the school system.</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Give the amount your school received for parental involvement (Your school’s portion of the 95% of the 1%).</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How there is a committee (LEA Advisory Committee) that makes decisions on funds reserved and on funds allocated to the Title I schools.</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decisions on how the 1% set-aside is spent (both at the LEA and at their school)</a:t>
            </a:r>
            <a:endParaRPr/>
          </a:p>
          <a:p>
            <a:pPr indent="0" lvl="0" marL="0" marR="0" rtl="0" algn="l">
              <a:spcBef>
                <a:spcPts val="0"/>
              </a:spcBef>
              <a:spcAft>
                <a:spcPts val="0"/>
              </a:spcAft>
              <a:buNone/>
            </a:pPr>
            <a:r>
              <a:rPr b="0" i="0" lang="en-US" sz="1800" u="none" cap="none" strike="noStrike">
                <a:solidFill>
                  <a:srgbClr val="44969F"/>
                </a:solidFill>
              </a:rPr>
              <a:t>-  The timeline for the LEA Advisory Committee’s work.  How parents will be reminded and informed of the committee’s work so they may give timely input.</a:t>
            </a:r>
            <a:endParaRPr/>
          </a:p>
          <a:p>
            <a:pPr indent="0" lvl="0" marL="0" marR="0" rtl="0" algn="l">
              <a:spcBef>
                <a:spcPts val="0"/>
              </a:spcBef>
              <a:spcAft>
                <a:spcPts val="0"/>
              </a:spcAft>
              <a:buNone/>
            </a:pPr>
            <a:r>
              <a:rPr b="0" i="0" lang="en-US" sz="1800" u="none" cap="none" strike="noStrike">
                <a:solidFill>
                  <a:srgbClr val="44969F"/>
                </a:solidFill>
              </a:rPr>
              <a:t>-  Clearly state the process that is in place for </a:t>
            </a:r>
            <a:r>
              <a:rPr b="0" i="0" lang="en-US" sz="1800" u="sng" cap="none" strike="noStrike">
                <a:solidFill>
                  <a:srgbClr val="44969F"/>
                </a:solidFill>
              </a:rPr>
              <a:t>all</a:t>
            </a:r>
            <a:r>
              <a:rPr b="0" i="0" lang="en-US" sz="1800" u="none" cap="none" strike="noStrike">
                <a:solidFill>
                  <a:srgbClr val="44969F"/>
                </a:solidFill>
              </a:rPr>
              <a:t> Title I parents to have the opportunity for input on how the 1% funds are spent.</a:t>
            </a:r>
            <a:endParaRPr/>
          </a:p>
          <a:p>
            <a:pPr indent="0" lvl="0" marL="0" marR="0" rtl="0" algn="l">
              <a:spcBef>
                <a:spcPts val="0"/>
              </a:spcBef>
              <a:spcAft>
                <a:spcPts val="0"/>
              </a:spcAft>
              <a:buNone/>
            </a:pPr>
            <a:r>
              <a:t/>
            </a:r>
            <a:endParaRPr b="0" i="0" sz="1800" u="none" cap="none" strike="noStrike">
              <a:solidFill>
                <a:srgbClr val="44969F"/>
              </a:solidFill>
            </a:endParaRPr>
          </a:p>
          <a:p>
            <a:pPr indent="0" lvl="0" marL="0" marR="0" rtl="0" algn="l">
              <a:spcBef>
                <a:spcPts val="0"/>
              </a:spcBef>
              <a:spcAft>
                <a:spcPts val="0"/>
              </a:spcAft>
              <a:buNone/>
            </a:pPr>
            <a:r>
              <a:rPr b="0" i="0" lang="en-US" sz="1800" u="sng" cap="none" strike="noStrike">
                <a:solidFill>
                  <a:srgbClr val="44969F"/>
                </a:solidFill>
              </a:rPr>
              <a:t>Important</a:t>
            </a:r>
            <a:r>
              <a:rPr b="0" i="0" lang="en-US" sz="1800" u="none" cap="none" strike="noStrike">
                <a:solidFill>
                  <a:srgbClr val="44969F"/>
                </a:solidFill>
              </a:rPr>
              <a:t>:  Parents should leave the meeting being able to answer the following question:  </a:t>
            </a:r>
            <a:r>
              <a:rPr b="1" i="0" lang="en-US" sz="1800" u="none" cap="none" strike="noStrike">
                <a:solidFill>
                  <a:srgbClr val="44969F"/>
                </a:solidFill>
              </a:rPr>
              <a:t>What is the 1% set-aside, and how can you be involved in decisions regarding how the money is used? </a:t>
            </a:r>
            <a:endParaRPr/>
          </a:p>
          <a:p>
            <a:pPr indent="0" lvl="0" marL="0" marR="0" rtl="0" algn="l">
              <a:spcBef>
                <a:spcPts val="0"/>
              </a:spcBef>
              <a:spcAft>
                <a:spcPts val="0"/>
              </a:spcAft>
              <a:buNone/>
            </a:pPr>
            <a:r>
              <a:rPr b="0" i="0" lang="en-US" sz="1800" u="none" cap="none" strike="noStrike"/>
              <a:t>(Parents should be able to discuss the process that is in place for their involvement in decisions regarding the 1% set-aside, both for system-wide initiatives and school-level activities.)	</a:t>
            </a:r>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91" name="Google Shape;9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LEA Parental Involvement Plan.</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SzPts val="1800"/>
              <a:buFont typeface="Arial"/>
              <a:buChar char="-"/>
            </a:pPr>
            <a:r>
              <a:rPr b="0" i="0" lang="en-US" sz="1800" u="none" cap="none" strike="noStrike"/>
              <a:t>  Key components of the plan. 	</a:t>
            </a:r>
            <a:endParaRPr b="0" i="0" sz="1800" u="none" cap="none" strike="noStrike">
              <a:solidFill>
                <a:srgbClr val="44969F"/>
              </a:solidFill>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LEA Parental Involvement Plan</a:t>
            </a:r>
            <a:endParaRPr/>
          </a:p>
          <a:p>
            <a:pPr indent="0" lvl="0" marL="0" marR="0" rtl="0" algn="l">
              <a:spcBef>
                <a:spcPts val="0"/>
              </a:spcBef>
              <a:spcAft>
                <a:spcPts val="0"/>
              </a:spcAft>
              <a:buNone/>
            </a:pPr>
            <a:r>
              <a:rPr b="0" i="0" lang="en-US" sz="1800" u="none" cap="none" strike="noStrike">
                <a:solidFill>
                  <a:srgbClr val="44969F"/>
                </a:solidFill>
              </a:rPr>
              <a:t>-  What collaborative committee(s) develops the plan.</a:t>
            </a:r>
            <a:endParaRPr/>
          </a:p>
          <a:p>
            <a:pPr indent="0" lvl="0" marL="0" marR="0" rtl="0" algn="l">
              <a:spcBef>
                <a:spcPts val="0"/>
              </a:spcBef>
              <a:spcAft>
                <a:spcPts val="0"/>
              </a:spcAft>
              <a:buNone/>
            </a:pPr>
            <a:r>
              <a:rPr b="0" i="0" lang="en-US" sz="1800" u="none" cap="none" strike="noStrike">
                <a:solidFill>
                  <a:srgbClr val="44969F"/>
                </a:solidFill>
              </a:rPr>
              <a:t>-  The process and timeline for the committee’s work.  How parents will be reminded and informed of the committee’s work so they may give timely input.</a:t>
            </a:r>
            <a:endParaRPr/>
          </a:p>
          <a:p>
            <a:pPr indent="0" lvl="0" marL="0" marR="0" rtl="0" algn="l">
              <a:spcBef>
                <a:spcPts val="0"/>
              </a:spcBef>
              <a:spcAft>
                <a:spcPts val="0"/>
              </a:spcAft>
              <a:buNone/>
            </a:pPr>
            <a:r>
              <a:rPr b="0" i="0" lang="en-US" sz="1800" u="none" cap="none" strike="noStrike">
                <a:solidFill>
                  <a:srgbClr val="44969F"/>
                </a:solidFill>
              </a:rPr>
              <a:t>-  Clearly state the process that is in place for </a:t>
            </a:r>
            <a:r>
              <a:rPr b="0" i="0" lang="en-US" sz="1800" u="sng" cap="none" strike="noStrike">
                <a:solidFill>
                  <a:srgbClr val="44969F"/>
                </a:solidFill>
              </a:rPr>
              <a:t>all</a:t>
            </a:r>
            <a:r>
              <a:rPr b="0" i="0" lang="en-US" sz="1800" u="none" cap="none" strike="noStrike">
                <a:solidFill>
                  <a:srgbClr val="44969F"/>
                </a:solidFill>
              </a:rPr>
              <a:t> Title I parents to have the opportunity for input on the LEA Parental Involvement Plan.  Discuss any surveys, focus groups, parent representatives, etc. that are a part of that input.</a:t>
            </a:r>
            <a:endParaRPr/>
          </a:p>
          <a:p>
            <a:pPr indent="0" lvl="0" marL="0" marR="0" rtl="0" algn="l">
              <a:spcBef>
                <a:spcPts val="0"/>
              </a:spcBef>
              <a:spcAft>
                <a:spcPts val="0"/>
              </a:spcAft>
              <a:buNone/>
            </a:pPr>
            <a:r>
              <a:t/>
            </a:r>
            <a:endParaRPr b="0" i="0" sz="1800" u="none" cap="none" strike="noStrike">
              <a:solidFill>
                <a:srgbClr val="44969F"/>
              </a:solidFill>
            </a:endParaRPr>
          </a:p>
          <a:p>
            <a:pPr indent="0" lvl="0" marL="0" marR="0" rtl="0" algn="l">
              <a:spcBef>
                <a:spcPts val="0"/>
              </a:spcBef>
              <a:spcAft>
                <a:spcPts val="0"/>
              </a:spcAft>
              <a:buNone/>
            </a:pPr>
            <a:r>
              <a:rPr b="0" i="0" lang="en-US" sz="1800" u="sng" cap="none" strike="noStrike">
                <a:solidFill>
                  <a:srgbClr val="44969F"/>
                </a:solidFill>
              </a:rPr>
              <a:t>Important</a:t>
            </a:r>
            <a:r>
              <a:rPr b="0" i="0" lang="en-US" sz="1800" u="none" cap="none" strike="noStrike">
                <a:solidFill>
                  <a:srgbClr val="44969F"/>
                </a:solidFill>
              </a:rPr>
              <a:t>:  Parents should leave the meeting being able to answer the following question:  </a:t>
            </a:r>
            <a:r>
              <a:rPr b="1" i="0" lang="en-US" sz="1800" u="none" cap="none" strike="noStrike">
                <a:solidFill>
                  <a:srgbClr val="44969F"/>
                </a:solidFill>
              </a:rPr>
              <a:t>What is the LEA Parental Involvement Plan, and how can you be involved in the development of the plan?  </a:t>
            </a:r>
            <a:r>
              <a:rPr b="0" i="0" lang="en-US" sz="1800" u="none" cap="none" strike="noStrike"/>
              <a:t>(Parents should be able to discuss the process that is in place for their involvement in the development of the LEA Parental Involvement Plan.)	</a:t>
            </a:r>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104" name="Google Shape;10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57200" y="751680"/>
            <a:ext cx="8229600" cy="40125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5" name="Google Shape;15;p2"/>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800"/>
              <a:buNone/>
              <a:defRPr sz="48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p:txBody>
      </p:sp>
      <p:cxnSp>
        <p:nvCxnSpPr>
          <p:cNvPr id="16" name="Google Shape;16;p2"/>
          <p:cNvCxnSpPr/>
          <p:nvPr/>
        </p:nvCxnSpPr>
        <p:spPr>
          <a:xfrm>
            <a:off x="457200" y="548640"/>
            <a:ext cx="8229600" cy="0"/>
          </a:xfrm>
          <a:prstGeom prst="straightConnector1">
            <a:avLst/>
          </a:prstGeom>
          <a:noFill/>
          <a:ln cap="flat" cmpd="sng" w="57150">
            <a:solidFill>
              <a:schemeClr val="accent1"/>
            </a:solidFill>
            <a:prstDash val="solid"/>
            <a:round/>
            <a:headEnd len="sm" w="sm" type="none"/>
            <a:tailEnd len="sm" w="sm" type="none"/>
          </a:ln>
        </p:spPr>
      </p:cxnSp>
      <p:cxnSp>
        <p:nvCxnSpPr>
          <p:cNvPr id="17" name="Google Shape;17;p2"/>
          <p:cNvCxnSpPr/>
          <p:nvPr/>
        </p:nvCxnSpPr>
        <p:spPr>
          <a:xfrm>
            <a:off x="457200" y="4844510"/>
            <a:ext cx="822960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0" name="Google Shape;20;p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1" name="Google Shape;21;p3"/>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4" name="Google Shape;24;p4"/>
          <p:cNvSpPr txBox="1"/>
          <p:nvPr>
            <p:ph idx="1" type="body"/>
          </p:nvPr>
        </p:nvSpPr>
        <p:spPr>
          <a:xfrm>
            <a:off x="457200"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4"/>
          <p:cNvSpPr txBox="1"/>
          <p:nvPr>
            <p:ph idx="2" type="body"/>
          </p:nvPr>
        </p:nvSpPr>
        <p:spPr>
          <a:xfrm>
            <a:off x="4692274"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6" name="Google Shape;26;p4"/>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cxnSp>
        <p:nvCxnSpPr>
          <p:cNvPr id="29" name="Google Shape;29;p5"/>
          <p:cNvCxnSpPr/>
          <p:nvPr/>
        </p:nvCxnSpPr>
        <p:spPr>
          <a:xfrm>
            <a:off x="457200" y="1524000"/>
            <a:ext cx="8229600" cy="0"/>
          </a:xfrm>
          <a:prstGeom prst="straightConnector1">
            <a:avLst/>
          </a:prstGeom>
          <a:noFill/>
          <a:ln cap="flat" cmpd="sng" w="508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sp>
        <p:nvSpPr>
          <p:cNvPr id="31" name="Google Shape;31;p6"/>
          <p:cNvSpPr txBox="1"/>
          <p:nvPr>
            <p:ph idx="1" type="body"/>
          </p:nvPr>
        </p:nvSpPr>
        <p:spPr>
          <a:xfrm>
            <a:off x="457200" y="5875079"/>
            <a:ext cx="8229600" cy="692700"/>
          </a:xfrm>
          <a:prstGeom prst="rect">
            <a:avLst/>
          </a:prstGeom>
        </p:spPr>
        <p:txBody>
          <a:bodyPr anchorCtr="0" anchor="t" bIns="91425" lIns="91425" spcFirstLastPara="1" rIns="91425" wrap="square" tIns="91425">
            <a:noAutofit/>
          </a:bodyPr>
          <a:lstStyle>
            <a:lvl1pPr indent="-228600" lvl="0" marL="457200" algn="ctr">
              <a:spcBef>
                <a:spcPts val="0"/>
              </a:spcBef>
              <a:spcAft>
                <a:spcPts val="0"/>
              </a:spcAft>
              <a:buSzPts val="1800"/>
              <a:buNone/>
              <a:defRPr sz="1800"/>
            </a:lvl1pPr>
          </a:lstStyle>
          <a:p/>
        </p:txBody>
      </p:sp>
      <p:cxnSp>
        <p:nvCxnSpPr>
          <p:cNvPr id="32" name="Google Shape;32;p6"/>
          <p:cNvCxnSpPr/>
          <p:nvPr/>
        </p:nvCxnSpPr>
        <p:spPr>
          <a:xfrm>
            <a:off x="457200" y="5757014"/>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cxnSp>
        <p:nvCxnSpPr>
          <p:cNvPr id="34" name="Google Shape;34;p7"/>
          <p:cNvCxnSpPr/>
          <p:nvPr/>
        </p:nvCxnSpPr>
        <p:spPr>
          <a:xfrm>
            <a:off x="457200" y="150852"/>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spTree>
      <p:nvGrpSpPr>
        <p:cNvPr id="35" name="Shape 35"/>
        <p:cNvGrpSpPr/>
        <p:nvPr/>
      </p:nvGrpSpPr>
      <p:grpSpPr>
        <a:xfrm>
          <a:off x="0" y="0"/>
          <a:ext cx="0" cy="0"/>
          <a:chOff x="0" y="0"/>
          <a:chExt cx="0" cy="0"/>
        </a:xfrm>
      </p:grpSpPr>
      <p:pic>
        <p:nvPicPr>
          <p:cNvPr descr="Concept 1 Cover.jpg" id="36" name="Google Shape;36;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8"/>
          <p:cNvSpPr/>
          <p:nvPr/>
        </p:nvSpPr>
        <p:spPr>
          <a:xfrm>
            <a:off x="3581400" y="6400800"/>
            <a:ext cx="341400" cy="24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000" u="none" cap="none" strike="noStrike">
              <a:solidFill>
                <a:srgbClr val="606060"/>
              </a:solidFill>
              <a:latin typeface="Arial"/>
              <a:ea typeface="Arial"/>
              <a:cs typeface="Arial"/>
              <a:sym typeface="Arial"/>
            </a:endParaRPr>
          </a:p>
        </p:txBody>
      </p:sp>
      <p:sp>
        <p:nvSpPr>
          <p:cNvPr id="38" name="Google Shape;38;p8"/>
          <p:cNvSpPr txBox="1"/>
          <p:nvPr>
            <p:ph type="title"/>
          </p:nvPr>
        </p:nvSpPr>
        <p:spPr>
          <a:xfrm>
            <a:off x="228600" y="5029200"/>
            <a:ext cx="85344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39" name="Google Shape;39;p8"/>
          <p:cNvSpPr txBox="1"/>
          <p:nvPr>
            <p:ph idx="1" type="body"/>
          </p:nvPr>
        </p:nvSpPr>
        <p:spPr>
          <a:xfrm>
            <a:off x="228600" y="457200"/>
            <a:ext cx="85344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9"/>
          <p:cNvSpPr txBox="1"/>
          <p:nvPr>
            <p:ph type="title"/>
          </p:nvPr>
        </p:nvSpPr>
        <p:spPr>
          <a:xfrm>
            <a:off x="381000" y="5029200"/>
            <a:ext cx="69342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2" name="Google Shape;42;p9"/>
          <p:cNvSpPr txBox="1"/>
          <p:nvPr>
            <p:ph idx="1" type="body"/>
          </p:nvPr>
        </p:nvSpPr>
        <p:spPr>
          <a:xfrm>
            <a:off x="381000" y="457200"/>
            <a:ext cx="69342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5" name="Google Shape;45;p10"/>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3600"/>
              <a:buNone/>
              <a:defRPr b="1" sz="3600">
                <a:solidFill>
                  <a:schemeClr val="accent1"/>
                </a:solidFill>
              </a:defRPr>
            </a:lvl1pPr>
            <a:lvl2pPr lvl="1">
              <a:spcBef>
                <a:spcPts val="0"/>
              </a:spcBef>
              <a:spcAft>
                <a:spcPts val="0"/>
              </a:spcAft>
              <a:buClr>
                <a:schemeClr val="accent1"/>
              </a:buClr>
              <a:buSzPts val="3600"/>
              <a:buNone/>
              <a:defRPr b="1" sz="3600">
                <a:solidFill>
                  <a:schemeClr val="accent1"/>
                </a:solidFill>
              </a:defRPr>
            </a:lvl2pPr>
            <a:lvl3pPr lvl="2">
              <a:spcBef>
                <a:spcPts val="0"/>
              </a:spcBef>
              <a:spcAft>
                <a:spcPts val="0"/>
              </a:spcAft>
              <a:buClr>
                <a:schemeClr val="accent1"/>
              </a:buClr>
              <a:buSzPts val="3600"/>
              <a:buNone/>
              <a:defRPr b="1" sz="3600">
                <a:solidFill>
                  <a:schemeClr val="accent1"/>
                </a:solidFill>
              </a:defRPr>
            </a:lvl3pPr>
            <a:lvl4pPr lvl="3">
              <a:spcBef>
                <a:spcPts val="0"/>
              </a:spcBef>
              <a:spcAft>
                <a:spcPts val="0"/>
              </a:spcAft>
              <a:buClr>
                <a:schemeClr val="accent1"/>
              </a:buClr>
              <a:buSzPts val="3600"/>
              <a:buNone/>
              <a:defRPr b="1" sz="3600">
                <a:solidFill>
                  <a:schemeClr val="accent1"/>
                </a:solidFill>
              </a:defRPr>
            </a:lvl4pPr>
            <a:lvl5pPr lvl="4">
              <a:spcBef>
                <a:spcPts val="0"/>
              </a:spcBef>
              <a:spcAft>
                <a:spcPts val="0"/>
              </a:spcAft>
              <a:buClr>
                <a:schemeClr val="accent1"/>
              </a:buClr>
              <a:buSzPts val="3600"/>
              <a:buNone/>
              <a:defRPr b="1" sz="3600">
                <a:solidFill>
                  <a:schemeClr val="accent1"/>
                </a:solidFill>
              </a:defRPr>
            </a:lvl5pPr>
            <a:lvl6pPr lvl="5">
              <a:spcBef>
                <a:spcPts val="0"/>
              </a:spcBef>
              <a:spcAft>
                <a:spcPts val="0"/>
              </a:spcAft>
              <a:buClr>
                <a:schemeClr val="accent1"/>
              </a:buClr>
              <a:buSzPts val="3600"/>
              <a:buNone/>
              <a:defRPr b="1" sz="3600">
                <a:solidFill>
                  <a:schemeClr val="accent1"/>
                </a:solidFill>
              </a:defRPr>
            </a:lvl6pPr>
            <a:lvl7pPr lvl="6">
              <a:spcBef>
                <a:spcPts val="0"/>
              </a:spcBef>
              <a:spcAft>
                <a:spcPts val="0"/>
              </a:spcAft>
              <a:buClr>
                <a:schemeClr val="accent1"/>
              </a:buClr>
              <a:buSzPts val="3600"/>
              <a:buNone/>
              <a:defRPr b="1" sz="3600">
                <a:solidFill>
                  <a:schemeClr val="accent1"/>
                </a:solidFill>
              </a:defRPr>
            </a:lvl7pPr>
            <a:lvl8pPr lvl="7">
              <a:spcBef>
                <a:spcPts val="0"/>
              </a:spcBef>
              <a:spcAft>
                <a:spcPts val="0"/>
              </a:spcAft>
              <a:buClr>
                <a:schemeClr val="accent1"/>
              </a:buClr>
              <a:buSzPts val="3600"/>
              <a:buNone/>
              <a:defRPr b="1" sz="3600">
                <a:solidFill>
                  <a:schemeClr val="accent1"/>
                </a:solidFill>
              </a:defRPr>
            </a:lvl8pPr>
            <a:lvl9pPr lvl="8">
              <a:spcBef>
                <a:spcPts val="0"/>
              </a:spcBef>
              <a:spcAft>
                <a:spcPts val="0"/>
              </a:spcAft>
              <a:buClr>
                <a:schemeClr val="accent1"/>
              </a:buClr>
              <a:buSzPts val="3600"/>
              <a:buNone/>
              <a:defRPr b="1" sz="3600">
                <a:solidFill>
                  <a:schemeClr val="accent1"/>
                </a:solidFill>
              </a:defRPr>
            </a:lvl9pPr>
          </a:lstStyle>
          <a:p/>
        </p:txBody>
      </p:sp>
      <p:sp>
        <p:nvSpPr>
          <p:cNvPr id="11" name="Google Shape;11;p1"/>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cxnSp>
        <p:nvCxnSpPr>
          <p:cNvPr id="12" name="Google Shape;12;p1"/>
          <p:cNvCxnSpPr/>
          <p:nvPr/>
        </p:nvCxnSpPr>
        <p:spPr>
          <a:xfrm>
            <a:off x="457200" y="6697680"/>
            <a:ext cx="8229600" cy="0"/>
          </a:xfrm>
          <a:prstGeom prst="straightConnector1">
            <a:avLst/>
          </a:prstGeom>
          <a:noFill/>
          <a:ln cap="flat" cmpd="sng" w="50800">
            <a:solidFill>
              <a:schemeClr val="l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chools.cms.k12.nc.us/montclaireES/Pages/Default.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franswaq.hill@cms.k12.nc.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dpi.state.nc.us/curriculu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franswaq.hill@cms.k12.nc.us" TargetMode="External"/><Relationship Id="rId4" Type="http://schemas.openxmlformats.org/officeDocument/2006/relationships/hyperlink" Target="mailto:franswaq.hill@cms.k12.nc.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ctrTitle"/>
          </p:nvPr>
        </p:nvSpPr>
        <p:spPr>
          <a:xfrm>
            <a:off x="457200" y="751675"/>
            <a:ext cx="8229600" cy="287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4800">
                <a:solidFill>
                  <a:srgbClr val="000000"/>
                </a:solidFill>
              </a:rPr>
              <a:t>Welcome </a:t>
            </a:r>
            <a:r>
              <a:rPr b="0" i="0" lang="en-US" sz="4800" u="none" cap="none" strike="noStrike">
                <a:solidFill>
                  <a:srgbClr val="000000"/>
                </a:solidFill>
                <a:latin typeface="Arial"/>
                <a:ea typeface="Arial"/>
                <a:cs typeface="Arial"/>
                <a:sym typeface="Arial"/>
              </a:rPr>
              <a:t>to the </a:t>
            </a:r>
            <a:br>
              <a:rPr b="0" i="0" lang="en-US" sz="4800" u="none" cap="none" strike="noStrike">
                <a:solidFill>
                  <a:srgbClr val="000000"/>
                </a:solidFill>
                <a:latin typeface="Arial"/>
                <a:ea typeface="Arial"/>
                <a:cs typeface="Arial"/>
                <a:sym typeface="Arial"/>
              </a:rPr>
            </a:br>
            <a:r>
              <a:rPr b="0" i="0" lang="en-US" sz="4800" u="none" cap="none" strike="noStrike">
                <a:solidFill>
                  <a:srgbClr val="000000"/>
                </a:solidFill>
                <a:latin typeface="Arial"/>
                <a:ea typeface="Arial"/>
                <a:cs typeface="Arial"/>
                <a:sym typeface="Arial"/>
              </a:rPr>
              <a:t>Title I Annual Meeting for </a:t>
            </a:r>
            <a:r>
              <a:rPr b="0" i="0" lang="en-US" sz="4800" u="none" cap="none" strike="noStrike">
                <a:solidFill>
                  <a:srgbClr val="000000"/>
                </a:solidFill>
                <a:latin typeface="Arial"/>
                <a:ea typeface="Arial"/>
                <a:cs typeface="Arial"/>
                <a:sym typeface="Arial"/>
              </a:rPr>
              <a:t>Parents</a:t>
            </a:r>
            <a:r>
              <a:rPr b="0" i="0" lang="en-US" sz="4800" u="none" cap="none" strike="noStrike">
                <a:solidFill>
                  <a:srgbClr val="000000"/>
                </a:solidFill>
                <a:latin typeface="Arial"/>
                <a:ea typeface="Arial"/>
                <a:cs typeface="Arial"/>
                <a:sym typeface="Arial"/>
              </a:rPr>
              <a:t> &amp; Families</a:t>
            </a:r>
            <a:br>
              <a:rPr b="0" i="0" lang="en-US" sz="4800" u="none" cap="none" strike="noStrike">
                <a:solidFill>
                  <a:srgbClr val="000000"/>
                </a:solidFill>
                <a:latin typeface="Arial"/>
                <a:ea typeface="Arial"/>
                <a:cs typeface="Arial"/>
                <a:sym typeface="Arial"/>
              </a:rPr>
            </a:br>
            <a:r>
              <a:rPr b="0" lang="en-US" sz="4800">
                <a:solidFill>
                  <a:srgbClr val="000000"/>
                </a:solidFill>
              </a:rPr>
              <a:t>2023</a:t>
            </a:r>
            <a:r>
              <a:rPr b="0" i="0" lang="en-US" sz="4800" u="none" cap="none" strike="noStrike">
                <a:solidFill>
                  <a:srgbClr val="000000"/>
                </a:solidFill>
                <a:latin typeface="Arial"/>
                <a:ea typeface="Arial"/>
                <a:cs typeface="Arial"/>
                <a:sym typeface="Arial"/>
              </a:rPr>
              <a:t> - 20</a:t>
            </a:r>
            <a:r>
              <a:rPr b="0" lang="en-US" sz="4800">
                <a:solidFill>
                  <a:srgbClr val="000000"/>
                </a:solidFill>
              </a:rPr>
              <a:t>24</a:t>
            </a:r>
            <a:endParaRPr b="0" sz="4800">
              <a:solidFill>
                <a:srgbClr val="000000"/>
              </a:solidFill>
            </a:endParaRPr>
          </a:p>
        </p:txBody>
      </p:sp>
      <p:sp>
        <p:nvSpPr>
          <p:cNvPr id="52" name="Google Shape;52;p11"/>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0000"/>
              </a:solidFill>
            </a:endParaRPr>
          </a:p>
        </p:txBody>
      </p:sp>
      <p:pic>
        <p:nvPicPr>
          <p:cNvPr id="53" name="Google Shape;53;p11"/>
          <p:cNvPicPr preferRelativeResize="0"/>
          <p:nvPr/>
        </p:nvPicPr>
        <p:blipFill>
          <a:blip r:embed="rId3">
            <a:alphaModFix/>
          </a:blip>
          <a:stretch>
            <a:fillRect/>
          </a:stretch>
        </p:blipFill>
        <p:spPr>
          <a:xfrm>
            <a:off x="3553700" y="3813200"/>
            <a:ext cx="2223654" cy="95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000" u="none" cap="none" strike="noStrike">
                <a:solidFill>
                  <a:srgbClr val="000000"/>
                </a:solidFill>
                <a:latin typeface="Arial"/>
                <a:ea typeface="Arial"/>
                <a:cs typeface="Arial"/>
                <a:sym typeface="Arial"/>
              </a:rPr>
              <a:t>What is </a:t>
            </a:r>
            <a:r>
              <a:rPr lang="en-US" sz="3000">
                <a:solidFill>
                  <a:srgbClr val="000000"/>
                </a:solidFill>
              </a:rPr>
              <a:t>the</a:t>
            </a:r>
            <a:r>
              <a:rPr i="0" lang="en-US" sz="3000" u="none" cap="none" strike="noStrike">
                <a:solidFill>
                  <a:srgbClr val="000000"/>
                </a:solidFill>
                <a:latin typeface="Arial"/>
                <a:ea typeface="Arial"/>
                <a:cs typeface="Arial"/>
                <a:sym typeface="Arial"/>
              </a:rPr>
              <a:t> School Improvement Plan/</a:t>
            </a:r>
            <a:r>
              <a:rPr lang="en-US" sz="3000">
                <a:solidFill>
                  <a:srgbClr val="000000"/>
                </a:solidFill>
              </a:rPr>
              <a:t>NCStar Plan</a:t>
            </a:r>
            <a:r>
              <a:rPr i="0" lang="en-US" sz="3000" u="none" cap="none" strike="noStrike">
                <a:solidFill>
                  <a:srgbClr val="000000"/>
                </a:solidFill>
                <a:latin typeface="Arial"/>
                <a:ea typeface="Arial"/>
                <a:cs typeface="Arial"/>
                <a:sym typeface="Arial"/>
              </a:rPr>
              <a:t>?</a:t>
            </a:r>
            <a:endParaRPr sz="3000">
              <a:solidFill>
                <a:srgbClr val="000000"/>
              </a:solidFill>
            </a:endParaRPr>
          </a:p>
        </p:txBody>
      </p:sp>
      <p:sp>
        <p:nvSpPr>
          <p:cNvPr id="114" name="Google Shape;114;p20"/>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School Improvement Plan (SIP) is created in an online platform called NCStar and includes:</a:t>
            </a:r>
            <a:endParaRPr b="0" i="0" sz="2000" u="none" cap="none" strike="noStrike">
              <a:solidFill>
                <a:schemeClr val="dk1"/>
              </a:solidFill>
              <a:latin typeface="Arial"/>
              <a:ea typeface="Arial"/>
              <a:cs typeface="Arial"/>
              <a:sym typeface="Arial"/>
            </a:endParaRPr>
          </a:p>
          <a:p>
            <a:pPr indent="0" lvl="0" marL="342900" marR="0" rtl="0" algn="l">
              <a:spcBef>
                <a:spcPts val="0"/>
              </a:spcBef>
              <a:spcAft>
                <a:spcPts val="0"/>
              </a:spcAft>
              <a:buNone/>
            </a:pPr>
            <a:r>
              <a:t/>
            </a:r>
            <a:endParaRPr sz="2000"/>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highlight>
                  <a:schemeClr val="lt1"/>
                </a:highlight>
                <a:latin typeface="Arial"/>
                <a:ea typeface="Arial"/>
                <a:cs typeface="Arial"/>
                <a:sym typeface="Arial"/>
              </a:rPr>
              <a:t>A </a:t>
            </a:r>
            <a:r>
              <a:rPr lang="en-US" sz="2000">
                <a:highlight>
                  <a:schemeClr val="lt1"/>
                </a:highlight>
              </a:rPr>
              <a:t>Comprehensive Needs Assessment</a:t>
            </a:r>
            <a:endParaRPr>
              <a:highlight>
                <a:schemeClr val="lt1"/>
              </a:highlight>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Goals and Strategies to Address Academic Needs of Students</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Professional Development Needs</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Coordination of Resources</a:t>
            </a:r>
            <a:r>
              <a:rPr lang="en-US" sz="2000">
                <a:solidFill>
                  <a:schemeClr val="dk1"/>
                </a:solidFill>
              </a:rPr>
              <a:t> and </a:t>
            </a:r>
            <a:r>
              <a:rPr b="0" i="0" lang="en-US" sz="2000" u="none" cap="none" strike="noStrike">
                <a:solidFill>
                  <a:schemeClr val="dk1"/>
                </a:solidFill>
                <a:latin typeface="Arial"/>
                <a:ea typeface="Arial"/>
                <a:cs typeface="Arial"/>
                <a:sym typeface="Arial"/>
              </a:rPr>
              <a:t>Comprehensive Budget</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School’s Parent</a:t>
            </a:r>
            <a:r>
              <a:rPr lang="en-US" sz="2000"/>
              <a:t> and Family Engagement</a:t>
            </a:r>
            <a:r>
              <a:rPr b="0" i="0" lang="en-US" sz="2000" u="none" cap="none" strike="noStrike">
                <a:solidFill>
                  <a:schemeClr val="dk1"/>
                </a:solidFill>
                <a:latin typeface="Arial"/>
                <a:ea typeface="Arial"/>
                <a:cs typeface="Arial"/>
                <a:sym typeface="Arial"/>
              </a:rPr>
              <a:t> </a:t>
            </a:r>
            <a:r>
              <a:rPr lang="en-US" sz="2000"/>
              <a:t>Goals</a:t>
            </a:r>
            <a:endParaRPr/>
          </a:p>
          <a:p>
            <a:pPr indent="0" lvl="0" marL="74295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b="0" i="0" lang="en-US" sz="2000" u="none" cap="none" strike="noStrike">
                <a:solidFill>
                  <a:schemeClr val="dk1"/>
                </a:solidFill>
                <a:latin typeface="Arial"/>
                <a:ea typeface="Arial"/>
                <a:cs typeface="Arial"/>
                <a:sym typeface="Arial"/>
              </a:rPr>
              <a:t>have </a:t>
            </a:r>
            <a:r>
              <a:rPr lang="en-US" sz="2000"/>
              <a:t>the </a:t>
            </a:r>
            <a:r>
              <a:rPr b="0" i="0" lang="en-US" sz="2000" u="none" cap="none" strike="noStrike">
                <a:solidFill>
                  <a:schemeClr val="dk1"/>
                </a:solidFill>
                <a:latin typeface="Arial"/>
                <a:ea typeface="Arial"/>
                <a:cs typeface="Arial"/>
                <a:sym typeface="Arial"/>
              </a:rPr>
              <a:t>right to be </a:t>
            </a:r>
            <a:r>
              <a:rPr lang="en-US" sz="2000"/>
              <a:t>engaged</a:t>
            </a:r>
            <a:r>
              <a:rPr b="0" i="0" lang="en-US" sz="2000" u="none" cap="none" strike="noStrike">
                <a:solidFill>
                  <a:schemeClr val="dk1"/>
                </a:solidFill>
                <a:latin typeface="Arial"/>
                <a:ea typeface="Arial"/>
                <a:cs typeface="Arial"/>
                <a:sym typeface="Arial"/>
              </a:rPr>
              <a:t> in the development of this plan</a:t>
            </a:r>
            <a:endParaRPr/>
          </a:p>
          <a:p>
            <a:pPr indent="-279400" lvl="0" marL="342900" marR="0" rtl="0" algn="l">
              <a:spcBef>
                <a:spcPts val="0"/>
              </a:spcBef>
              <a:spcAft>
                <a:spcPts val="0"/>
              </a:spcAft>
              <a:buClr>
                <a:schemeClr val="dk1"/>
              </a:buClr>
              <a:buSzPts val="1000"/>
              <a:buFont typeface="Arial"/>
              <a:buChar char="●"/>
            </a:pPr>
            <a:r>
              <a:rPr lang="en-US" sz="2000"/>
              <a:t>Access the SIP on our website: </a:t>
            </a:r>
            <a:r>
              <a:rPr lang="en-US" sz="1100" u="sng">
                <a:solidFill>
                  <a:schemeClr val="hlink"/>
                </a:solidFill>
                <a:hlinkClick r:id="rId3"/>
              </a:rPr>
              <a:t>https://schools.cms.k12.nc.us/montclaireES/Pages/Default.aspx</a:t>
            </a:r>
            <a:endParaRPr sz="1100"/>
          </a:p>
          <a:p>
            <a:pPr indent="-260350" lvl="1" marL="742950" marR="0" rtl="0" algn="l">
              <a:spcBef>
                <a:spcPts val="0"/>
              </a:spcBef>
              <a:spcAft>
                <a:spcPts val="0"/>
              </a:spcAft>
              <a:buClr>
                <a:schemeClr val="dk1"/>
              </a:buClr>
              <a:buSzPts val="1600"/>
              <a:buFont typeface="Arial"/>
              <a:buChar char="○"/>
            </a:pPr>
            <a:r>
              <a:rPr lang="en-US" sz="1600" u="sng"/>
              <a:t>User Name</a:t>
            </a:r>
            <a:r>
              <a:rPr lang="en-US" sz="1600"/>
              <a:t>: guests7107</a:t>
            </a:r>
            <a:endParaRPr sz="1600"/>
          </a:p>
          <a:p>
            <a:pPr indent="-260350" lvl="1" marL="742950" marR="0" rtl="0" algn="l">
              <a:spcBef>
                <a:spcPts val="0"/>
              </a:spcBef>
              <a:spcAft>
                <a:spcPts val="0"/>
              </a:spcAft>
              <a:buClr>
                <a:schemeClr val="dk1"/>
              </a:buClr>
              <a:buSzPts val="1600"/>
              <a:buFont typeface="Arial"/>
              <a:buChar char="○"/>
            </a:pPr>
            <a:r>
              <a:rPr lang="en-US" sz="1600" u="sng"/>
              <a:t>Password</a:t>
            </a:r>
            <a:r>
              <a:rPr lang="en-US" sz="1600"/>
              <a:t>: guests7107</a:t>
            </a:r>
            <a:endParaRPr sz="1600"/>
          </a:p>
          <a:p>
            <a:pPr indent="-342900" lvl="0" marL="342900" marR="0" rtl="0" algn="l">
              <a:spcBef>
                <a:spcPts val="440"/>
              </a:spcBef>
              <a:spcAft>
                <a:spcPts val="0"/>
              </a:spcAft>
              <a:buClr>
                <a:schemeClr val="dk1"/>
              </a:buClr>
              <a:buFont typeface="Arial"/>
              <a:buNone/>
            </a:pPr>
            <a:r>
              <a:t/>
            </a:r>
            <a:endParaRPr b="0" i="0" sz="2200" u="none" cap="none" strike="noStrik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800" u="none" cap="none" strike="noStrike">
                <a:solidFill>
                  <a:srgbClr val="000000"/>
                </a:solidFill>
                <a:latin typeface="Arial"/>
                <a:ea typeface="Arial"/>
                <a:cs typeface="Arial"/>
                <a:sym typeface="Arial"/>
              </a:rPr>
              <a:t>What</a:t>
            </a:r>
            <a:r>
              <a:rPr lang="en-US" sz="2800">
                <a:solidFill>
                  <a:srgbClr val="000000"/>
                </a:solidFill>
              </a:rPr>
              <a:t> is</a:t>
            </a:r>
            <a:r>
              <a:rPr i="0" lang="en-US" sz="2800" u="none" cap="none" strike="noStrike">
                <a:solidFill>
                  <a:srgbClr val="000000"/>
                </a:solidFill>
                <a:latin typeface="Arial"/>
                <a:ea typeface="Arial"/>
                <a:cs typeface="Arial"/>
                <a:sym typeface="Arial"/>
              </a:rPr>
              <a:t> included in the School’s Paren</a:t>
            </a:r>
            <a:r>
              <a:rPr lang="en-US" sz="2800">
                <a:solidFill>
                  <a:srgbClr val="000000"/>
                </a:solidFill>
              </a:rPr>
              <a:t>t and Family Engagement</a:t>
            </a:r>
            <a:r>
              <a:rPr i="0" lang="en-US" sz="2800" u="none" cap="none" strike="noStrike">
                <a:solidFill>
                  <a:srgbClr val="000000"/>
                </a:solidFill>
                <a:latin typeface="Arial"/>
                <a:ea typeface="Arial"/>
                <a:cs typeface="Arial"/>
                <a:sym typeface="Arial"/>
              </a:rPr>
              <a:t> P</a:t>
            </a:r>
            <a:r>
              <a:rPr lang="en-US" sz="2800">
                <a:solidFill>
                  <a:srgbClr val="000000"/>
                </a:solidFill>
              </a:rPr>
              <a:t>olicy</a:t>
            </a:r>
            <a:r>
              <a:rPr i="0" lang="en-US" sz="2800" u="none" cap="none" strike="noStrike">
                <a:solidFill>
                  <a:srgbClr val="000000"/>
                </a:solidFill>
                <a:latin typeface="Arial"/>
                <a:ea typeface="Arial"/>
                <a:cs typeface="Arial"/>
                <a:sym typeface="Arial"/>
              </a:rPr>
              <a:t>?</a:t>
            </a:r>
            <a:endParaRPr>
              <a:solidFill>
                <a:srgbClr val="000000"/>
              </a:solidFill>
            </a:endParaRPr>
          </a:p>
        </p:txBody>
      </p:sp>
      <p:sp>
        <p:nvSpPr>
          <p:cNvPr id="121" name="Google Shape;121;p21"/>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This p</a:t>
            </a:r>
            <a:r>
              <a:rPr lang="en-US" sz="2000"/>
              <a:t>olicy</a:t>
            </a:r>
            <a:r>
              <a:rPr b="0" i="0" lang="en-US" sz="2000" u="none" cap="none" strike="noStrike">
                <a:solidFill>
                  <a:schemeClr val="dk1"/>
                </a:solidFill>
                <a:latin typeface="Arial"/>
                <a:ea typeface="Arial"/>
                <a:cs typeface="Arial"/>
                <a:sym typeface="Arial"/>
              </a:rPr>
              <a:t> addresses how the school will implement the </a:t>
            </a:r>
            <a:r>
              <a:rPr lang="en-US" sz="2000"/>
              <a:t>parent and family engagement </a:t>
            </a:r>
            <a:r>
              <a:rPr b="0" i="0" lang="en-US" sz="2000" u="none" cap="none" strike="noStrike">
                <a:solidFill>
                  <a:schemeClr val="dk1"/>
                </a:solidFill>
                <a:latin typeface="Arial"/>
                <a:ea typeface="Arial"/>
                <a:cs typeface="Arial"/>
                <a:sym typeface="Arial"/>
              </a:rPr>
              <a:t>requirements of the </a:t>
            </a:r>
            <a:r>
              <a:rPr i="1" lang="en-US" sz="2000"/>
              <a:t>Every Student Succeeds Act (ESSA)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Components includ</a:t>
            </a:r>
            <a:r>
              <a:rPr lang="en-US" sz="2000"/>
              <a:t>e the following:</a:t>
            </a:r>
            <a:endParaRPr sz="2000"/>
          </a:p>
          <a:p>
            <a:pPr indent="0" lvl="0" marL="342900" marR="0" rtl="0" algn="l">
              <a:spcBef>
                <a:spcPts val="0"/>
              </a:spcBef>
              <a:spcAft>
                <a:spcPts val="0"/>
              </a:spcAft>
              <a:buNone/>
            </a:pPr>
            <a:r>
              <a:t/>
            </a:r>
            <a:endParaRPr sz="2000"/>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parents can be </a:t>
            </a:r>
            <a:r>
              <a:rPr lang="en-US" sz="2000"/>
              <a:t>engaged</a:t>
            </a:r>
            <a:r>
              <a:rPr b="0" i="0" lang="en-US" sz="2000" u="none" cap="none" strike="noStrike">
                <a:solidFill>
                  <a:schemeClr val="dk1"/>
                </a:solidFill>
                <a:latin typeface="Arial"/>
                <a:ea typeface="Arial"/>
                <a:cs typeface="Arial"/>
                <a:sym typeface="Arial"/>
              </a:rPr>
              <a:t> in decision-making and activities </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parent</a:t>
            </a:r>
            <a:r>
              <a:rPr lang="en-US" sz="2000"/>
              <a:t> and family engagement</a:t>
            </a:r>
            <a:r>
              <a:rPr b="0" i="0" lang="en-US" sz="2000" u="none" cap="none" strike="noStrike">
                <a:solidFill>
                  <a:schemeClr val="dk1"/>
                </a:solidFill>
                <a:latin typeface="Arial"/>
                <a:ea typeface="Arial"/>
                <a:cs typeface="Arial"/>
                <a:sym typeface="Arial"/>
              </a:rPr>
              <a:t> funds are being used</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information and training will be provided to parents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the school will build capacity in parents and staff for strong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a:t>
            </a:r>
            <a:endParaRPr/>
          </a:p>
          <a:p>
            <a:pPr indent="0" lvl="0" marL="74295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to be </a:t>
            </a:r>
            <a:r>
              <a:rPr lang="en-US" sz="2000"/>
              <a:t>engaged</a:t>
            </a:r>
            <a:r>
              <a:rPr b="0" i="0" lang="en-US" sz="2000" u="none" cap="none" strike="noStrike">
                <a:solidFill>
                  <a:schemeClr val="dk1"/>
                </a:solidFill>
                <a:latin typeface="Arial"/>
                <a:ea typeface="Arial"/>
                <a:cs typeface="Arial"/>
                <a:sym typeface="Arial"/>
              </a:rPr>
              <a:t> in the development of </a:t>
            </a:r>
            <a:r>
              <a:rPr lang="en-US" sz="2000">
                <a:solidFill>
                  <a:schemeClr val="dk1"/>
                </a:solidFill>
              </a:rPr>
              <a:t>the</a:t>
            </a:r>
            <a:r>
              <a:rPr b="0" i="0" lang="en-US" sz="2000" u="none" cap="none" strike="noStrike">
                <a:solidFill>
                  <a:schemeClr val="dk1"/>
                </a:solidFill>
                <a:latin typeface="Arial"/>
                <a:ea typeface="Arial"/>
                <a:cs typeface="Arial"/>
                <a:sym typeface="Arial"/>
              </a:rPr>
              <a:t> school’s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a:t>
            </a:r>
            <a:r>
              <a:rPr b="0" i="0" lang="en-US" sz="2000" u="none" cap="none" strike="noStrike">
                <a:solidFill>
                  <a:schemeClr val="dk1"/>
                </a:solidFill>
                <a:latin typeface="Arial"/>
                <a:ea typeface="Arial"/>
                <a:cs typeface="Arial"/>
                <a:sym typeface="Arial"/>
              </a:rPr>
              <a:t> P</a:t>
            </a:r>
            <a:r>
              <a:rPr lang="en-US" sz="2000"/>
              <a:t>olicy</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What is the </a:t>
            </a:r>
            <a:br>
              <a:rPr i="0" lang="en-US" u="none" cap="none" strike="noStrike">
                <a:solidFill>
                  <a:srgbClr val="000000"/>
                </a:solidFill>
                <a:latin typeface="Arial"/>
                <a:ea typeface="Arial"/>
                <a:cs typeface="Arial"/>
                <a:sym typeface="Arial"/>
              </a:rPr>
            </a:br>
            <a:r>
              <a:rPr i="0" lang="en-US" u="none" cap="none" strike="noStrike">
                <a:solidFill>
                  <a:srgbClr val="000000"/>
                </a:solidFill>
                <a:latin typeface="Arial"/>
                <a:ea typeface="Arial"/>
                <a:cs typeface="Arial"/>
                <a:sym typeface="Arial"/>
              </a:rPr>
              <a:t>School</a:t>
            </a:r>
            <a:r>
              <a:rPr lang="en-US">
                <a:solidFill>
                  <a:srgbClr val="000000"/>
                </a:solidFill>
              </a:rPr>
              <a:t> </a:t>
            </a:r>
            <a:r>
              <a:rPr i="0" lang="en-US" u="none" cap="none" strike="noStrike">
                <a:solidFill>
                  <a:srgbClr val="000000"/>
                </a:solidFill>
                <a:latin typeface="Arial"/>
                <a:ea typeface="Arial"/>
                <a:cs typeface="Arial"/>
                <a:sym typeface="Arial"/>
              </a:rPr>
              <a:t>Compact?</a:t>
            </a:r>
            <a:endParaRPr>
              <a:solidFill>
                <a:srgbClr val="000000"/>
              </a:solidFill>
            </a:endParaRPr>
          </a:p>
        </p:txBody>
      </p:sp>
      <p:sp>
        <p:nvSpPr>
          <p:cNvPr id="128" name="Google Shape;128;p2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2000"/>
          </a:p>
          <a:p>
            <a:pPr indent="-419100" lvl="0" marL="457200" marR="0" rtl="0" algn="l">
              <a:spcBef>
                <a:spcPts val="0"/>
              </a:spcBef>
              <a:spcAft>
                <a:spcPts val="0"/>
              </a:spcAft>
              <a:buSzPts val="3000"/>
              <a:buFont typeface="Arial"/>
              <a:buChar char="●"/>
            </a:pPr>
            <a:r>
              <a:rPr b="0" i="0" lang="en-US" u="none" cap="none" strike="noStrike">
                <a:solidFill>
                  <a:schemeClr val="dk1"/>
                </a:solidFill>
                <a:latin typeface="Arial"/>
                <a:ea typeface="Arial"/>
                <a:cs typeface="Arial"/>
                <a:sym typeface="Arial"/>
              </a:rPr>
              <a:t>The compact is a commitment from the school, the parent</a:t>
            </a:r>
            <a:r>
              <a:rPr b="0" i="0" lang="en-US" u="none" cap="none" strike="noStrike">
                <a:solidFill>
                  <a:srgbClr val="000000"/>
                </a:solidFill>
                <a:latin typeface="Arial"/>
                <a:ea typeface="Arial"/>
                <a:cs typeface="Arial"/>
                <a:sym typeface="Arial"/>
              </a:rPr>
              <a:t>/family</a:t>
            </a:r>
            <a:r>
              <a:rPr b="0" i="0" lang="en-US" u="none" cap="none" strike="noStrike">
                <a:solidFill>
                  <a:schemeClr val="dk1"/>
                </a:solidFill>
                <a:latin typeface="Arial"/>
                <a:ea typeface="Arial"/>
                <a:cs typeface="Arial"/>
                <a:sym typeface="Arial"/>
              </a:rPr>
              <a:t>, and the student, to share in the responsibility for improved academic achievement</a:t>
            </a:r>
            <a:endParaRPr/>
          </a:p>
          <a:p>
            <a:pPr indent="0" lvl="0" marL="457200" marR="0" rtl="0" algn="l">
              <a:spcBef>
                <a:spcPts val="400"/>
              </a:spcBef>
              <a:spcAft>
                <a:spcPts val="0"/>
              </a:spcAft>
              <a:buNone/>
            </a:pPr>
            <a:r>
              <a:t/>
            </a:r>
            <a:endParaRPr b="0" i="0" u="none" cap="none" strike="noStrike">
              <a:solidFill>
                <a:schemeClr val="dk1"/>
              </a:solidFill>
              <a:latin typeface="Arial"/>
              <a:ea typeface="Arial"/>
              <a:cs typeface="Arial"/>
              <a:sym typeface="Arial"/>
            </a:endParaRPr>
          </a:p>
          <a:p>
            <a:pPr indent="-419100" lvl="0" marL="457200" marR="0" rtl="0" algn="l">
              <a:spcBef>
                <a:spcPts val="400"/>
              </a:spcBef>
              <a:spcAft>
                <a:spcPts val="0"/>
              </a:spcAft>
              <a:buSzPts val="3000"/>
              <a:buChar char="●"/>
            </a:pPr>
            <a:r>
              <a:rPr lang="en-US"/>
              <a:t>Parents and families</a:t>
            </a:r>
            <a:r>
              <a:rPr lang="en-US">
                <a:solidFill>
                  <a:schemeClr val="dk1"/>
                </a:solidFill>
              </a:rPr>
              <a:t> of stud</a:t>
            </a:r>
            <a:r>
              <a:rPr lang="en-US"/>
              <a:t>ents in Title I schools </a:t>
            </a:r>
            <a:r>
              <a:rPr b="0" i="0" lang="en-US" u="none" cap="none" strike="noStrike">
                <a:solidFill>
                  <a:schemeClr val="dk1"/>
                </a:solidFill>
                <a:latin typeface="Arial"/>
                <a:ea typeface="Arial"/>
                <a:cs typeface="Arial"/>
                <a:sym typeface="Arial"/>
              </a:rPr>
              <a:t>have the right to be involved in the revision/</a:t>
            </a:r>
            <a:r>
              <a:rPr lang="en-US"/>
              <a:t>review</a:t>
            </a:r>
            <a:r>
              <a:rPr b="0" i="0" lang="en-US" u="none" cap="none" strike="noStrike">
                <a:solidFill>
                  <a:schemeClr val="dk1"/>
                </a:solidFill>
                <a:latin typeface="Arial"/>
                <a:ea typeface="Arial"/>
                <a:cs typeface="Arial"/>
                <a:sym typeface="Arial"/>
              </a:rPr>
              <a:t> of the School Compact</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Who are the parent leaders at my school?</a:t>
            </a:r>
            <a:endParaRPr>
              <a:solidFill>
                <a:srgbClr val="000000"/>
              </a:solidFill>
            </a:endParaRPr>
          </a:p>
        </p:txBody>
      </p:sp>
      <p:sp>
        <p:nvSpPr>
          <p:cNvPr id="135" name="Google Shape;135;p2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0000"/>
              </a:buClr>
              <a:buFont typeface="Arial"/>
              <a:buNone/>
            </a:pPr>
            <a:r>
              <a:rPr lang="en-US" sz="2000">
                <a:solidFill>
                  <a:srgbClr val="FF0000"/>
                </a:solidFill>
              </a:rPr>
              <a:t>    </a:t>
            </a:r>
            <a:endParaRPr sz="2000">
              <a:solidFill>
                <a:srgbClr val="FF0000"/>
              </a:solidFill>
            </a:endParaRPr>
          </a:p>
          <a:p>
            <a:pPr indent="-342900" lvl="0" marL="342900" rtl="0" algn="l">
              <a:spcBef>
                <a:spcPts val="0"/>
              </a:spcBef>
              <a:spcAft>
                <a:spcPts val="0"/>
              </a:spcAft>
              <a:buClr>
                <a:srgbClr val="FF0000"/>
              </a:buClr>
              <a:buFont typeface="Arial"/>
              <a:buNone/>
            </a:pPr>
            <a:r>
              <a:rPr b="1" lang="en-US" sz="2000"/>
              <a:t>Name: Karen Urtecha	         		</a:t>
            </a:r>
            <a:endParaRPr b="1" sz="2000"/>
          </a:p>
          <a:p>
            <a:pPr indent="-342900" lvl="0" marL="342900" rtl="0" algn="l">
              <a:spcBef>
                <a:spcPts val="0"/>
              </a:spcBef>
              <a:spcAft>
                <a:spcPts val="0"/>
              </a:spcAft>
              <a:buClr>
                <a:srgbClr val="FF0000"/>
              </a:buClr>
              <a:buFont typeface="Arial"/>
              <a:buNone/>
            </a:pPr>
            <a:r>
              <a:rPr b="1" lang="en-US" sz="2000"/>
              <a:t>Email address: steelecreekpto@ gmail.com</a:t>
            </a:r>
            <a:endParaRPr/>
          </a:p>
          <a:p>
            <a:pPr indent="0" lvl="0" marL="342900" rtl="0" algn="l">
              <a:spcBef>
                <a:spcPts val="400"/>
              </a:spcBef>
              <a:spcAft>
                <a:spcPts val="0"/>
              </a:spcAft>
              <a:buClr>
                <a:schemeClr val="dk1"/>
              </a:buClr>
              <a:buSzPts val="1100"/>
              <a:buFont typeface="Arial"/>
              <a:buNone/>
            </a:pPr>
            <a:r>
              <a:t/>
            </a:r>
            <a:endParaRPr/>
          </a:p>
          <a:p>
            <a:pPr indent="0" lvl="0" marL="0" rtl="0" algn="l">
              <a:spcBef>
                <a:spcPts val="400"/>
              </a:spcBef>
              <a:spcAft>
                <a:spcPts val="0"/>
              </a:spcAft>
              <a:buClr>
                <a:schemeClr val="dk1"/>
              </a:buClr>
              <a:buSzPts val="1100"/>
              <a:buFont typeface="Arial"/>
              <a:buNone/>
            </a:pPr>
            <a:r>
              <a:t/>
            </a:r>
            <a:endParaRPr sz="2000"/>
          </a:p>
          <a:p>
            <a:pPr indent="0" lvl="0" marL="0" rtl="0" algn="l">
              <a:spcBef>
                <a:spcPts val="400"/>
              </a:spcBef>
              <a:spcAft>
                <a:spcPts val="0"/>
              </a:spcAft>
              <a:buClr>
                <a:schemeClr val="dk1"/>
              </a:buClr>
              <a:buSzPts val="1100"/>
              <a:buFont typeface="Arial"/>
              <a:buNone/>
            </a:pPr>
            <a:r>
              <a:rPr b="1" lang="en-US" sz="2000" u="sng"/>
              <a:t>Unofficial Interpreter</a:t>
            </a:r>
            <a:r>
              <a:rPr lang="en-US" sz="2000"/>
              <a:t>:Karina Rosell  </a:t>
            </a:r>
            <a:endParaRPr sz="2000"/>
          </a:p>
          <a:p>
            <a:pPr indent="0" lvl="0" marL="0" rtl="0" algn="l">
              <a:spcBef>
                <a:spcPts val="400"/>
              </a:spcBef>
              <a:spcAft>
                <a:spcPts val="0"/>
              </a:spcAft>
              <a:buClr>
                <a:schemeClr val="dk1"/>
              </a:buClr>
              <a:buSzPts val="1100"/>
              <a:buFont typeface="Arial"/>
              <a:buNone/>
            </a:pPr>
            <a:r>
              <a:rPr b="1" lang="en-US" sz="2000" u="sng"/>
              <a:t>School’s Title I Compliance Contact</a:t>
            </a:r>
            <a:r>
              <a:rPr lang="en-US" sz="2000"/>
              <a:t>: franswaq.hill@cms.k12.nc.us</a:t>
            </a:r>
            <a:endParaRPr sz="20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972475" y="284013"/>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How can I volunteer to assist my student with school needs?</a:t>
            </a:r>
            <a:endParaRPr>
              <a:solidFill>
                <a:srgbClr val="000000"/>
              </a:solidFill>
            </a:endParaRPr>
          </a:p>
        </p:txBody>
      </p:sp>
      <p:sp>
        <p:nvSpPr>
          <p:cNvPr id="141" name="Google Shape;141;p24"/>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b="1" lang="en-US" sz="2000"/>
              <a:t>Join or attend the School Improvement Team/School Leadership Team</a:t>
            </a:r>
            <a:endParaRPr b="1" sz="2000"/>
          </a:p>
          <a:p>
            <a:pPr indent="0" lvl="0" marL="0" rtl="0" algn="l">
              <a:spcBef>
                <a:spcPts val="0"/>
              </a:spcBef>
              <a:spcAft>
                <a:spcPts val="0"/>
              </a:spcAft>
              <a:buNone/>
            </a:pPr>
            <a:r>
              <a:t/>
            </a:r>
            <a:endParaRPr sz="2000"/>
          </a:p>
          <a:p>
            <a:pPr indent="-342900" lvl="0" marL="342900" rtl="0" algn="l">
              <a:spcBef>
                <a:spcPts val="400"/>
              </a:spcBef>
              <a:spcAft>
                <a:spcPts val="0"/>
              </a:spcAft>
              <a:buClr>
                <a:schemeClr val="dk1"/>
              </a:buClr>
              <a:buSzPts val="2000"/>
              <a:buFont typeface="Arial"/>
              <a:buChar char="•"/>
            </a:pPr>
            <a:r>
              <a:rPr lang="en-US" sz="2000"/>
              <a:t>Volunteer to contact other parents/families regarding important school information:  </a:t>
            </a:r>
            <a:endParaRPr/>
          </a:p>
          <a:p>
            <a:pPr indent="-285750" lvl="1" marL="742950" rtl="0" algn="l">
              <a:spcBef>
                <a:spcPts val="400"/>
              </a:spcBef>
              <a:spcAft>
                <a:spcPts val="0"/>
              </a:spcAft>
              <a:buClr>
                <a:schemeClr val="dk1"/>
              </a:buClr>
              <a:buSzPts val="2000"/>
              <a:buFont typeface="Arial"/>
              <a:buChar char="•"/>
            </a:pPr>
            <a:r>
              <a:rPr lang="en-US" sz="2000"/>
              <a:t>Ex. – 100% Compact completion</a:t>
            </a:r>
            <a:endParaRPr>
              <a:highlight>
                <a:srgbClr val="FFFF00"/>
              </a:highlight>
            </a:endParaRPr>
          </a:p>
          <a:p>
            <a:pPr indent="-285750" lvl="1" marL="742950" rtl="0" algn="l">
              <a:spcBef>
                <a:spcPts val="400"/>
              </a:spcBef>
              <a:spcAft>
                <a:spcPts val="0"/>
              </a:spcAft>
              <a:buClr>
                <a:schemeClr val="dk1"/>
              </a:buClr>
              <a:buSzPts val="2000"/>
              <a:buFont typeface="Arial"/>
              <a:buChar char="•"/>
            </a:pPr>
            <a:r>
              <a:rPr lang="en-US" sz="2000"/>
              <a:t>Events occurring at your child’s school </a:t>
            </a:r>
            <a:endParaRPr/>
          </a:p>
          <a:p>
            <a:pPr indent="-285750" lvl="1" marL="742950" rtl="0" algn="l">
              <a:spcBef>
                <a:spcPts val="400"/>
              </a:spcBef>
              <a:spcAft>
                <a:spcPts val="0"/>
              </a:spcAft>
              <a:buClr>
                <a:schemeClr val="dk1"/>
              </a:buClr>
              <a:buSzPts val="2000"/>
              <a:buFont typeface="Arial"/>
              <a:buChar char="•"/>
            </a:pPr>
            <a:r>
              <a:rPr lang="en-US" sz="2000"/>
              <a:t>Opportunities to participate in/support school activities</a:t>
            </a:r>
            <a:endParaRPr sz="2000"/>
          </a:p>
          <a:p>
            <a:pPr indent="0" lvl="0" marL="0" rtl="0" algn="l">
              <a:spcBef>
                <a:spcPts val="400"/>
              </a:spcBef>
              <a:spcAft>
                <a:spcPts val="0"/>
              </a:spcAft>
              <a:buNone/>
            </a:pPr>
            <a:r>
              <a:t/>
            </a:r>
            <a:endParaRPr sz="2000"/>
          </a:p>
          <a:p>
            <a:pPr indent="-342900" lvl="0" marL="342900" rtl="0" algn="l">
              <a:spcBef>
                <a:spcPts val="400"/>
              </a:spcBef>
              <a:spcAft>
                <a:spcPts val="0"/>
              </a:spcAft>
              <a:buClr>
                <a:schemeClr val="dk1"/>
              </a:buClr>
              <a:buSzPts val="2000"/>
              <a:buFont typeface="Arial"/>
              <a:buChar char="•"/>
            </a:pPr>
            <a:r>
              <a:rPr lang="en-US" sz="2000"/>
              <a:t>Please call Franswa Hill at 980-343-3810 or email </a:t>
            </a:r>
            <a:r>
              <a:rPr lang="en-US" sz="2000" u="sng">
                <a:hlinkClick r:id="rId3"/>
              </a:rPr>
              <a:t>franswaq.hill@cms.k12.nc.us</a:t>
            </a:r>
            <a:r>
              <a:rPr lang="en-US" sz="2000"/>
              <a:t> to- learn about volunteer opportunities</a:t>
            </a:r>
            <a:endParaRPr b="1" sz="2000"/>
          </a:p>
          <a:p>
            <a:pPr indent="0" lvl="0" marL="0" marR="0" rtl="0" algn="l">
              <a:spcBef>
                <a:spcPts val="400"/>
              </a:spcBef>
              <a:spcAft>
                <a:spcPts val="0"/>
              </a:spcAft>
              <a:buNone/>
            </a:pPr>
            <a:r>
              <a:t/>
            </a:r>
            <a:endParaRPr sz="2000"/>
          </a:p>
          <a:p>
            <a:pPr indent="0" lvl="0" marL="0" marR="0" rtl="0" algn="l">
              <a:spcBef>
                <a:spcPts val="400"/>
              </a:spcBef>
              <a:spcAft>
                <a:spcPts val="0"/>
              </a:spcAft>
              <a:buNone/>
            </a:pPr>
            <a:r>
              <a:t/>
            </a:r>
            <a:endParaRPr sz="2000"/>
          </a:p>
          <a:p>
            <a:pPr indent="0" lvl="0" marL="0" marR="0" rtl="0" algn="l">
              <a:spcBef>
                <a:spcPts val="400"/>
              </a:spcBef>
              <a:spcAft>
                <a:spcPts val="0"/>
              </a:spcAft>
              <a:buNone/>
            </a:pPr>
            <a:r>
              <a:t/>
            </a:r>
            <a:endParaRPr sz="2000"/>
          </a:p>
          <a:p>
            <a:pPr indent="-285750" lvl="1" marL="742950" marR="0" rtl="0" algn="l">
              <a:spcBef>
                <a:spcPts val="560"/>
              </a:spcBef>
              <a:spcAft>
                <a:spcPts val="0"/>
              </a:spcAft>
              <a:buClr>
                <a:schemeClr val="dk1"/>
              </a:buClr>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rPr>
              <a:t>How do I request the qualifications of my child’s teachers?</a:t>
            </a:r>
            <a:endParaRPr>
              <a:solidFill>
                <a:srgbClr val="000000"/>
              </a:solidFill>
            </a:endParaRPr>
          </a:p>
        </p:txBody>
      </p:sp>
      <p:sp>
        <p:nvSpPr>
          <p:cNvPr id="148" name="Google Shape;148;p2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2000"/>
          </a:p>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Title I </a:t>
            </a:r>
            <a:r>
              <a:rPr lang="en-US" sz="2000"/>
              <a:t>parents and families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to request the qualifications of </a:t>
            </a:r>
            <a:r>
              <a:rPr lang="en-US" sz="2000">
                <a:solidFill>
                  <a:schemeClr val="dk1"/>
                </a:solidFill>
              </a:rPr>
              <a:t>their</a:t>
            </a:r>
            <a:r>
              <a:rPr b="0" i="0" lang="en-US" sz="2000" u="none" cap="none" strike="noStrike">
                <a:solidFill>
                  <a:schemeClr val="dk1"/>
                </a:solidFill>
                <a:latin typeface="Arial"/>
                <a:ea typeface="Arial"/>
                <a:cs typeface="Arial"/>
                <a:sym typeface="Arial"/>
              </a:rPr>
              <a:t> child’s teachers</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are you notified of this right and what is the process for making </a:t>
            </a:r>
            <a:r>
              <a:rPr lang="en-US" sz="2000">
                <a:solidFill>
                  <a:schemeClr val="dk1"/>
                </a:solidFill>
              </a:rPr>
              <a:t>a</a:t>
            </a:r>
            <a:r>
              <a:rPr b="0" i="0" lang="en-US" sz="2000" u="none" cap="none" strike="noStrike">
                <a:solidFill>
                  <a:schemeClr val="dk1"/>
                </a:solidFill>
                <a:latin typeface="Arial"/>
                <a:ea typeface="Arial"/>
                <a:cs typeface="Arial"/>
                <a:sym typeface="Arial"/>
              </a:rPr>
              <a:t> request?</a:t>
            </a:r>
            <a:endParaRPr b="0" i="0" sz="2000" u="none" cap="none" strike="noStrike">
              <a:solidFill>
                <a:schemeClr val="dk1"/>
              </a:solidFill>
              <a:latin typeface="Arial"/>
              <a:ea typeface="Arial"/>
              <a:cs typeface="Arial"/>
              <a:sym typeface="Arial"/>
            </a:endParaRPr>
          </a:p>
          <a:p>
            <a:pPr indent="-260350" lvl="1" marL="742950" marR="0" rtl="0" algn="l">
              <a:spcBef>
                <a:spcPts val="400"/>
              </a:spcBef>
              <a:spcAft>
                <a:spcPts val="0"/>
              </a:spcAft>
              <a:buClr>
                <a:schemeClr val="dk1"/>
              </a:buClr>
              <a:buSzPts val="2000"/>
              <a:buFont typeface="Arial"/>
              <a:buChar char="○"/>
            </a:pPr>
            <a:r>
              <a:rPr lang="en-US" sz="2000"/>
              <a:t>You can request it from Tamara Looney and/or Franswa Hill</a:t>
            </a:r>
            <a:endParaRPr sz="2000">
              <a:solidFill>
                <a:srgbClr val="FF0000"/>
              </a:solidFill>
            </a:endParaRPr>
          </a:p>
          <a:p>
            <a:pPr indent="-260350" lvl="1" marL="742950" marR="0" rtl="0" algn="l">
              <a:spcBef>
                <a:spcPts val="400"/>
              </a:spcBef>
              <a:spcAft>
                <a:spcPts val="0"/>
              </a:spcAft>
              <a:buClr>
                <a:schemeClr val="dk1"/>
              </a:buClr>
              <a:buSzPts val="2000"/>
              <a:buFont typeface="Arial"/>
              <a:buChar char="○"/>
            </a:pPr>
            <a:r>
              <a:rPr lang="en-US" sz="2000"/>
              <a:t>Request should be completed within 30 days. </a:t>
            </a:r>
            <a:endParaRPr>
              <a:solidFill>
                <a:srgbClr val="FF0000"/>
              </a:solidFil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457200" y="274651"/>
            <a:ext cx="8229600" cy="12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800" u="none" cap="none" strike="noStrike">
                <a:solidFill>
                  <a:srgbClr val="000000"/>
                </a:solidFill>
                <a:latin typeface="Arial"/>
                <a:ea typeface="Arial"/>
                <a:cs typeface="Arial"/>
                <a:sym typeface="Arial"/>
              </a:rPr>
              <a:t>How will I be notified if my child is taught by a</a:t>
            </a:r>
            <a:r>
              <a:rPr lang="en-US" sz="2800">
                <a:solidFill>
                  <a:srgbClr val="000000"/>
                </a:solidFill>
              </a:rPr>
              <a:t> </a:t>
            </a:r>
            <a:r>
              <a:rPr i="0" lang="en-US" sz="2800" u="none" cap="none" strike="noStrike">
                <a:solidFill>
                  <a:srgbClr val="000000"/>
                </a:solidFill>
                <a:latin typeface="Arial"/>
                <a:ea typeface="Arial"/>
                <a:cs typeface="Arial"/>
                <a:sym typeface="Arial"/>
              </a:rPr>
              <a:t>teacher who is not Highly-Qualified?</a:t>
            </a:r>
            <a:endParaRPr>
              <a:solidFill>
                <a:srgbClr val="000000"/>
              </a:solidFill>
            </a:endParaRPr>
          </a:p>
        </p:txBody>
      </p:sp>
      <p:sp>
        <p:nvSpPr>
          <p:cNvPr id="155" name="Google Shape;155;p2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lang="en-US" sz="2000">
                <a:solidFill>
                  <a:srgbClr val="000000"/>
                </a:solidFill>
              </a:rPr>
              <a:t>Being Highly Qualified in NC means you have successfully passed the licensure exams required or received alternate licensure in a way set out by NC law. </a:t>
            </a:r>
            <a:endParaRPr>
              <a:solidFill>
                <a:srgbClr val="000000"/>
              </a:solidFil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a:t>
            </a:r>
            <a:r>
              <a:rPr b="0" i="0" lang="en-US" sz="2000" u="none" cap="none" strike="noStrike">
                <a:solidFill>
                  <a:schemeClr val="dk1"/>
                </a:solidFill>
                <a:latin typeface="Arial"/>
                <a:ea typeface="Arial"/>
                <a:cs typeface="Arial"/>
                <a:sym typeface="Arial"/>
              </a:rPr>
              <a:t> and families </a:t>
            </a:r>
            <a:r>
              <a:rPr lang="en-US" sz="2000"/>
              <a:t>are</a:t>
            </a:r>
            <a:r>
              <a:rPr b="0" i="0" lang="en-US" sz="2000" u="none" cap="none" strike="noStrike">
                <a:solidFill>
                  <a:schemeClr val="dk1"/>
                </a:solidFill>
                <a:latin typeface="Arial"/>
                <a:ea typeface="Arial"/>
                <a:cs typeface="Arial"/>
                <a:sym typeface="Arial"/>
              </a:rPr>
              <a:t> notifi</a:t>
            </a:r>
            <a:r>
              <a:rPr lang="en-US" sz="2000"/>
              <a:t>ed if</a:t>
            </a:r>
            <a:r>
              <a:rPr b="0" i="0" lang="en-US" sz="2000" u="none" cap="none" strike="noStrike">
                <a:solidFill>
                  <a:schemeClr val="dk1"/>
                </a:solidFill>
                <a:latin typeface="Arial"/>
                <a:ea typeface="Arial"/>
                <a:cs typeface="Arial"/>
                <a:sym typeface="Arial"/>
              </a:rPr>
              <a:t> teachers </a:t>
            </a:r>
            <a:r>
              <a:rPr lang="en-US" sz="2000"/>
              <a:t>do not meet</a:t>
            </a:r>
            <a:r>
              <a:rPr b="0" i="0" lang="en-US" sz="2000" u="none" cap="none" strike="noStrike">
                <a:solidFill>
                  <a:schemeClr val="dk1"/>
                </a:solidFill>
                <a:latin typeface="Arial"/>
                <a:ea typeface="Arial"/>
                <a:cs typeface="Arial"/>
                <a:sym typeface="Arial"/>
              </a:rPr>
              <a:t> ES</a:t>
            </a:r>
            <a:r>
              <a:rPr lang="en-US" sz="2000"/>
              <a:t>SA</a:t>
            </a:r>
            <a:r>
              <a:rPr b="0" i="0" lang="en-US" sz="2000" u="none" cap="none" strike="noStrike">
                <a:solidFill>
                  <a:schemeClr val="dk1"/>
                </a:solidFill>
                <a:latin typeface="Arial"/>
                <a:ea typeface="Arial"/>
                <a:cs typeface="Arial"/>
                <a:sym typeface="Arial"/>
              </a:rPr>
              <a:t>’s requirements for Highly-Qualified </a:t>
            </a:r>
            <a:endParaRPr/>
          </a:p>
          <a:p>
            <a:pPr indent="-215900" lvl="0" marL="342900" marR="0" rtl="0" algn="l">
              <a:spcBef>
                <a:spcPts val="400"/>
              </a:spcBef>
              <a:spcAft>
                <a:spcPts val="0"/>
              </a:spcAft>
              <a:buClr>
                <a:schemeClr val="dk1"/>
              </a:buClr>
              <a:buSzPts val="2000"/>
              <a:buFont typeface="Arial"/>
              <a:buNone/>
            </a:pPr>
            <a:r>
              <a:t/>
            </a:r>
            <a:endParaRPr b="0" i="1" sz="2000" u="none" cap="none" strike="noStrike">
              <a:solidFill>
                <a:srgbClr val="0070C0"/>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a:t>
            </a:r>
            <a:r>
              <a:rPr b="0" i="0" lang="en-US" sz="2000" u="none" cap="none" strike="noStrike">
                <a:solidFill>
                  <a:schemeClr val="dk1"/>
                </a:solidFill>
                <a:latin typeface="Arial"/>
                <a:ea typeface="Arial"/>
                <a:cs typeface="Arial"/>
                <a:sym typeface="Arial"/>
              </a:rPr>
              <a:t>may request information on </a:t>
            </a:r>
            <a:r>
              <a:rPr lang="en-US" sz="2000"/>
              <a:t>teacher qualifications in writing</a:t>
            </a:r>
            <a:endParaRPr/>
          </a:p>
          <a:p>
            <a:pPr indent="-342900" lvl="0" marL="342900" marR="0" rtl="0" algn="l">
              <a:spcBef>
                <a:spcPts val="100"/>
              </a:spcBef>
              <a:spcAft>
                <a:spcPts val="0"/>
              </a:spcAft>
              <a:buClr>
                <a:schemeClr val="dk1"/>
              </a:buClr>
              <a:buFont typeface="Arial"/>
              <a:buNone/>
            </a:pPr>
            <a:r>
              <a:t/>
            </a:r>
            <a:endParaRPr b="0" i="0" sz="5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713750" y="235229"/>
            <a:ext cx="8229600" cy="12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Complaint Procedures</a:t>
            </a:r>
            <a:endParaRPr>
              <a:solidFill>
                <a:srgbClr val="000000"/>
              </a:solidFill>
            </a:endParaRPr>
          </a:p>
          <a:p>
            <a:pPr indent="0" lvl="0" marL="0" marR="0" rtl="0" algn="ctr">
              <a:spcBef>
                <a:spcPts val="0"/>
              </a:spcBef>
              <a:spcAft>
                <a:spcPts val="0"/>
              </a:spcAft>
              <a:buNone/>
            </a:pPr>
            <a:r>
              <a:t/>
            </a:r>
            <a:endParaRPr sz="2800">
              <a:solidFill>
                <a:schemeClr val="dk2"/>
              </a:solidFill>
            </a:endParaRPr>
          </a:p>
        </p:txBody>
      </p:sp>
      <p:sp>
        <p:nvSpPr>
          <p:cNvPr id="161" name="Google Shape;161;p27"/>
          <p:cNvSpPr txBox="1"/>
          <p:nvPr/>
        </p:nvSpPr>
        <p:spPr>
          <a:xfrm>
            <a:off x="713750" y="1801500"/>
            <a:ext cx="8126400" cy="3867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US" sz="2400">
                <a:solidFill>
                  <a:schemeClr val="dk1"/>
                </a:solidFill>
              </a:rPr>
              <a:t>Notify the teacher of the concern through Parent Square or email.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If not resolved from notification, set up an appointment or phone conference with the classroom teacher.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If problem is not resolved during the conference between you and the teacher, reach out to the Dean of Students, Kim Winston, and/or Assistant Principal, Franswa Hill.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If there is a continued problem, administrators will direct you towards the principal. </a:t>
            </a:r>
            <a:endParaRPr sz="24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p>
          <a:p>
            <a:pPr indent="-381000" lvl="0" marL="457200" rtl="0" algn="l">
              <a:spcBef>
                <a:spcPts val="0"/>
              </a:spcBef>
              <a:spcAft>
                <a:spcPts val="0"/>
              </a:spcAft>
              <a:buSzPts val="2400"/>
              <a:buChar char="●"/>
            </a:pPr>
            <a:r>
              <a:rPr lang="en-US" sz="2400"/>
              <a:t>The full North Carolina Standard Course of Study (NCSCOS) can be viewed using the link below:</a:t>
            </a:r>
            <a:endParaRPr sz="2400"/>
          </a:p>
          <a:p>
            <a:pPr indent="0" lvl="0" marL="457200" rtl="0" algn="l">
              <a:spcBef>
                <a:spcPts val="0"/>
              </a:spcBef>
              <a:spcAft>
                <a:spcPts val="0"/>
              </a:spcAft>
              <a:buNone/>
            </a:pPr>
            <a:r>
              <a:rPr lang="en-US" sz="2400">
                <a:solidFill>
                  <a:srgbClr val="9900FF"/>
                </a:solidFill>
              </a:rPr>
              <a:t> </a:t>
            </a:r>
            <a:r>
              <a:rPr lang="en-US" sz="2400" u="sng">
                <a:hlinkClick r:id="rId3"/>
              </a:rPr>
              <a:t>http://www.dpi.state.nc.us/curriculum/</a:t>
            </a:r>
            <a:r>
              <a:rPr lang="en-US" sz="2400"/>
              <a:t> </a:t>
            </a:r>
            <a:endParaRPr sz="2400"/>
          </a:p>
          <a:p>
            <a:pPr indent="0" lvl="0" marL="0" rtl="0" algn="l">
              <a:spcBef>
                <a:spcPts val="320"/>
              </a:spcBef>
              <a:spcAft>
                <a:spcPts val="0"/>
              </a:spcAft>
              <a:buNone/>
            </a:pPr>
            <a:r>
              <a:t/>
            </a:r>
            <a:endParaRPr sz="2400">
              <a:solidFill>
                <a:srgbClr val="9900FF"/>
              </a:solidFill>
            </a:endParaRPr>
          </a:p>
          <a:p>
            <a:pPr indent="-393700" lvl="0" marL="342900" rtl="0" algn="l">
              <a:spcBef>
                <a:spcPts val="320"/>
              </a:spcBef>
              <a:spcAft>
                <a:spcPts val="0"/>
              </a:spcAft>
              <a:buSzPts val="2400"/>
              <a:buChar char="•"/>
            </a:pPr>
            <a:r>
              <a:rPr lang="en-US" sz="2400"/>
              <a:t>For more information about the NCSCOS and professional development at your school site, please reach out to Kim Winston and/or Franswa Hill.</a:t>
            </a:r>
            <a:endParaRPr sz="1600"/>
          </a:p>
          <a:p>
            <a:pPr indent="0" lvl="0" marL="342900" marR="0" rtl="0" algn="l">
              <a:spcBef>
                <a:spcPts val="320"/>
              </a:spcBef>
              <a:spcAft>
                <a:spcPts val="0"/>
              </a:spcAft>
              <a:buNone/>
            </a:pPr>
            <a:r>
              <a:t/>
            </a:r>
            <a:endParaRPr sz="2400"/>
          </a:p>
          <a:p>
            <a:pPr indent="0" lvl="0" marL="0" marR="0" rtl="0" algn="l">
              <a:spcBef>
                <a:spcPts val="320"/>
              </a:spcBef>
              <a:spcAft>
                <a:spcPts val="0"/>
              </a:spcAft>
              <a:buNone/>
            </a:pPr>
            <a:r>
              <a:t/>
            </a:r>
            <a:endParaRPr sz="2400">
              <a:solidFill>
                <a:schemeClr val="dk1"/>
              </a:solidFill>
            </a:endParaRPr>
          </a:p>
          <a:p>
            <a:pPr indent="0" lvl="0" marL="0" marR="0" rtl="0" algn="l">
              <a:spcBef>
                <a:spcPts val="320"/>
              </a:spcBef>
              <a:spcAft>
                <a:spcPts val="0"/>
              </a:spcAft>
              <a:buNone/>
            </a:pPr>
            <a:r>
              <a:t/>
            </a:r>
            <a:endParaRPr b="1" i="0" sz="2400" u="none" cap="none" strike="noStrike">
              <a:solidFill>
                <a:schemeClr val="dk1"/>
              </a:solidFill>
              <a:highlight>
                <a:srgbClr val="FFFF00"/>
              </a:highlight>
              <a:latin typeface="Arial"/>
              <a:ea typeface="Arial"/>
              <a:cs typeface="Arial"/>
              <a:sym typeface="Arial"/>
            </a:endParaRPr>
          </a:p>
        </p:txBody>
      </p:sp>
      <p:sp>
        <p:nvSpPr>
          <p:cNvPr id="167" name="Google Shape;167;p2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i="0" sz="3200" u="none" cap="none" strike="noStrike">
              <a:solidFill>
                <a:schemeClr val="dk2"/>
              </a:solidFill>
              <a:highlight>
                <a:srgbClr val="FFFF00"/>
              </a:highlight>
              <a:latin typeface="Arial"/>
              <a:ea typeface="Arial"/>
              <a:cs typeface="Arial"/>
              <a:sym typeface="Arial"/>
            </a:endParaRPr>
          </a:p>
          <a:p>
            <a:pPr indent="0" lvl="0" marL="0" marR="0" rtl="0" algn="ctr">
              <a:spcBef>
                <a:spcPts val="0"/>
              </a:spcBef>
              <a:spcAft>
                <a:spcPts val="0"/>
              </a:spcAft>
              <a:buNone/>
            </a:pPr>
            <a:r>
              <a:rPr lang="en-US" sz="3200">
                <a:solidFill>
                  <a:srgbClr val="000000"/>
                </a:solidFill>
              </a:rPr>
              <a:t>North Carolina Standard Course of Study</a:t>
            </a:r>
            <a:endParaRPr sz="3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457200" y="274651"/>
            <a:ext cx="8229600" cy="123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Additional </a:t>
            </a:r>
            <a:r>
              <a:rPr lang="en-US">
                <a:solidFill>
                  <a:srgbClr val="000000"/>
                </a:solidFill>
              </a:rPr>
              <a:t>Targeted Support and Improvement (ATSI)</a:t>
            </a:r>
            <a:endParaRPr>
              <a:solidFill>
                <a:srgbClr val="FF0000"/>
              </a:solidFill>
            </a:endParaRPr>
          </a:p>
        </p:txBody>
      </p:sp>
      <p:sp>
        <p:nvSpPr>
          <p:cNvPr id="174" name="Google Shape;174;p29"/>
          <p:cNvSpPr txBox="1"/>
          <p:nvPr>
            <p:ph idx="1" type="body"/>
          </p:nvPr>
        </p:nvSpPr>
        <p:spPr>
          <a:xfrm>
            <a:off x="457200" y="1608425"/>
            <a:ext cx="8229600" cy="4959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North Carolina's Every Student Succeeds Act (ESSA) State Plan identifies schools for targeted support and improvement when schools have student subgroups that are underperforming </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Our school has this designation</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We have a comprehensive plan of professional development for staff</a:t>
            </a:r>
            <a:endParaRPr sz="24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4800" u="none" cap="none" strike="noStrike">
                <a:solidFill>
                  <a:srgbClr val="000000"/>
                </a:solidFill>
                <a:latin typeface="Arial"/>
                <a:ea typeface="Arial"/>
                <a:cs typeface="Arial"/>
                <a:sym typeface="Arial"/>
              </a:rPr>
              <a:t>Why are we here?</a:t>
            </a:r>
            <a:endParaRPr sz="4800">
              <a:solidFill>
                <a:srgbClr val="000000"/>
              </a:solidFill>
            </a:endParaRPr>
          </a:p>
        </p:txBody>
      </p:sp>
      <p:sp>
        <p:nvSpPr>
          <p:cNvPr id="60" name="Google Shape;60;p1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b="0" i="0" lang="en-US" sz="2000" u="none" cap="none" strike="noStrike">
                <a:solidFill>
                  <a:schemeClr val="dk1"/>
                </a:solidFill>
                <a:latin typeface="Arial"/>
                <a:ea typeface="Arial"/>
                <a:cs typeface="Arial"/>
                <a:sym typeface="Arial"/>
              </a:rPr>
              <a:t>The </a:t>
            </a:r>
            <a:r>
              <a:rPr b="0" i="1" lang="en-US" sz="2000" u="none" cap="none" strike="noStrike">
                <a:solidFill>
                  <a:schemeClr val="dk1"/>
                </a:solidFill>
                <a:latin typeface="Arial"/>
                <a:ea typeface="Arial"/>
                <a:cs typeface="Arial"/>
                <a:sym typeface="Arial"/>
              </a:rPr>
              <a:t>Elementary and Secondary Education Act </a:t>
            </a:r>
            <a:r>
              <a:rPr b="0" i="1" lang="en-US" sz="2000" u="none" cap="none" strike="noStrike">
                <a:solidFill>
                  <a:srgbClr val="000000"/>
                </a:solidFill>
                <a:latin typeface="Arial"/>
                <a:ea typeface="Arial"/>
                <a:cs typeface="Arial"/>
                <a:sym typeface="Arial"/>
              </a:rPr>
              <a:t>(ES</a:t>
            </a:r>
            <a:r>
              <a:rPr i="1" lang="en-US" sz="2000">
                <a:solidFill>
                  <a:srgbClr val="000000"/>
                </a:solidFill>
              </a:rPr>
              <a:t>EA</a:t>
            </a:r>
            <a:r>
              <a:rPr b="0" i="1" lang="en-US" sz="2000" u="none" cap="none" strike="noStrike">
                <a:solidFill>
                  <a:srgbClr val="000000"/>
                </a:solidFill>
                <a:latin typeface="Arial"/>
                <a:ea typeface="Arial"/>
                <a:cs typeface="Arial"/>
                <a:sym typeface="Arial"/>
              </a:rPr>
              <a:t>), </a:t>
            </a:r>
            <a:r>
              <a:rPr b="0" lang="en-US" sz="2000" u="none" cap="none" strike="noStrike">
                <a:solidFill>
                  <a:srgbClr val="000000"/>
                </a:solidFill>
                <a:latin typeface="Arial"/>
                <a:ea typeface="Arial"/>
                <a:cs typeface="Arial"/>
                <a:sym typeface="Arial"/>
              </a:rPr>
              <a:t>as amended by the Every Stud</a:t>
            </a:r>
            <a:r>
              <a:rPr lang="en-US" sz="2000">
                <a:solidFill>
                  <a:srgbClr val="000000"/>
                </a:solidFill>
              </a:rPr>
              <a:t>ent </a:t>
            </a:r>
            <a:r>
              <a:rPr b="0" lang="en-US" sz="2000" u="none" cap="none" strike="noStrike">
                <a:solidFill>
                  <a:srgbClr val="000000"/>
                </a:solidFill>
                <a:latin typeface="Arial"/>
                <a:ea typeface="Arial"/>
                <a:cs typeface="Arial"/>
                <a:sym typeface="Arial"/>
              </a:rPr>
              <a:t>Succeeds </a:t>
            </a:r>
            <a:r>
              <a:rPr lang="en-US" sz="2000">
                <a:solidFill>
                  <a:srgbClr val="000000"/>
                </a:solidFill>
              </a:rPr>
              <a:t>Act (ESSA) of 2015,</a:t>
            </a:r>
            <a:r>
              <a:rPr b="0" i="1" lang="en-US" sz="2000" u="none" cap="none" strike="noStrike">
                <a:solidFill>
                  <a:srgbClr val="9900FF"/>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requires that each Title I School hold an Annual Meeting </a:t>
            </a:r>
            <a:r>
              <a:rPr lang="en-US" sz="2000">
                <a:solidFill>
                  <a:schemeClr val="dk1"/>
                </a:solidFill>
              </a:rPr>
              <a:t>for </a:t>
            </a:r>
            <a:r>
              <a:rPr b="0" i="0" lang="en-US" sz="2000" u="none" cap="none" strike="noStrike">
                <a:solidFill>
                  <a:schemeClr val="dk1"/>
                </a:solidFill>
                <a:latin typeface="Arial"/>
                <a:ea typeface="Arial"/>
                <a:cs typeface="Arial"/>
                <a:sym typeface="Arial"/>
              </a:rPr>
              <a:t>parents/families/community members for the purpose </a:t>
            </a:r>
            <a:r>
              <a:rPr lang="en-US" sz="2000"/>
              <a:t>of:</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55600" lvl="0" marL="4572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Informing</a:t>
            </a:r>
            <a:r>
              <a:rPr b="0" i="0" lang="en-US" sz="2000" u="none" cap="none" strike="noStrike">
                <a:solidFill>
                  <a:schemeClr val="dk1"/>
                </a:solidFill>
                <a:latin typeface="Arial"/>
                <a:ea typeface="Arial"/>
                <a:cs typeface="Arial"/>
                <a:sym typeface="Arial"/>
              </a:rPr>
              <a:t> you of your school’s participation in Title I services</a:t>
            </a:r>
            <a:endParaRPr b="0" i="0" sz="2000" u="none" cap="none" strike="noStrike">
              <a:solidFill>
                <a:schemeClr val="dk1"/>
              </a:solidFill>
              <a:latin typeface="Arial"/>
              <a:ea typeface="Arial"/>
              <a:cs typeface="Arial"/>
              <a:sym typeface="Arial"/>
            </a:endParaRPr>
          </a:p>
          <a:p>
            <a:pPr indent="0" lvl="0" marL="0" marR="0" rtl="0" algn="l">
              <a:spcBef>
                <a:spcPts val="400"/>
              </a:spcBef>
              <a:spcAft>
                <a:spcPts val="0"/>
              </a:spcAft>
              <a:buNone/>
            </a:pPr>
            <a:r>
              <a:t/>
            </a:r>
            <a:endParaRPr sz="2000"/>
          </a:p>
          <a:p>
            <a:pPr indent="-355600" lvl="0" marL="457200" marR="0" rtl="0" algn="l">
              <a:spcBef>
                <a:spcPts val="400"/>
              </a:spcBef>
              <a:spcAft>
                <a:spcPts val="0"/>
              </a:spcAft>
              <a:buSzPts val="2000"/>
              <a:buFont typeface="Arial"/>
              <a:buChar char="●"/>
            </a:pPr>
            <a:r>
              <a:rPr b="0" i="0" lang="en-US" sz="2000" u="none" cap="none" strike="noStrike">
                <a:solidFill>
                  <a:schemeClr val="dk1"/>
                </a:solidFill>
                <a:latin typeface="Arial"/>
                <a:ea typeface="Arial"/>
                <a:cs typeface="Arial"/>
                <a:sym typeface="Arial"/>
              </a:rPr>
              <a:t>Explaining the requirements of Title I, </a:t>
            </a:r>
            <a:r>
              <a:rPr b="0" i="0" lang="en-US" sz="2000" u="none" cap="none" strike="noStrike">
                <a:solidFill>
                  <a:srgbClr val="000000"/>
                </a:solidFill>
                <a:latin typeface="Arial"/>
                <a:ea typeface="Arial"/>
                <a:cs typeface="Arial"/>
                <a:sym typeface="Arial"/>
              </a:rPr>
              <a:t>Part A</a:t>
            </a:r>
            <a:endParaRPr b="0" i="0" sz="2000" u="none" cap="none" strike="noStrike">
              <a:solidFill>
                <a:srgbClr val="000000"/>
              </a:solidFill>
              <a:latin typeface="Arial"/>
              <a:ea typeface="Arial"/>
              <a:cs typeface="Arial"/>
              <a:sym typeface="Arial"/>
            </a:endParaRPr>
          </a:p>
          <a:p>
            <a:pPr indent="0" lvl="0" marL="914400" marR="0" rtl="0" algn="l">
              <a:spcBef>
                <a:spcPts val="400"/>
              </a:spcBef>
              <a:spcAft>
                <a:spcPts val="0"/>
              </a:spcAft>
              <a:buNone/>
            </a:pPr>
            <a:r>
              <a:t/>
            </a:r>
            <a:endParaRPr sz="2000">
              <a:solidFill>
                <a:srgbClr val="000000"/>
              </a:solidFill>
            </a:endParaRPr>
          </a:p>
          <a:p>
            <a:pPr indent="-355600" lvl="0" marL="457200" marR="0" rtl="0" algn="l">
              <a:spcBef>
                <a:spcPts val="400"/>
              </a:spcBef>
              <a:spcAft>
                <a:spcPts val="0"/>
              </a:spcAft>
              <a:buSzPts val="2000"/>
              <a:buChar char="●"/>
            </a:pPr>
            <a:r>
              <a:rPr b="0" i="0" lang="en-US" sz="2000" u="none" cap="none" strike="noStrike">
                <a:solidFill>
                  <a:schemeClr val="dk1"/>
                </a:solidFill>
                <a:latin typeface="Arial"/>
                <a:ea typeface="Arial"/>
                <a:cs typeface="Arial"/>
                <a:sym typeface="Arial"/>
              </a:rPr>
              <a:t>Explaining your rights as parents to be </a:t>
            </a:r>
            <a:r>
              <a:rPr lang="en-US" sz="2000"/>
              <a:t>engaged</a:t>
            </a:r>
            <a:endParaRPr/>
          </a:p>
          <a:p>
            <a:pPr indent="-285750" lvl="1" marL="742950" marR="0" rtl="0" algn="l">
              <a:spcBef>
                <a:spcPts val="36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rPr b="0" i="0" lang="en-US" sz="2200" u="none" cap="none" strike="noStrike">
                <a:solidFill>
                  <a:schemeClr val="dk1"/>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Proud Points</a:t>
            </a:r>
            <a:endParaRPr>
              <a:solidFill>
                <a:srgbClr val="000000"/>
              </a:solidFill>
            </a:endParaRPr>
          </a:p>
        </p:txBody>
      </p:sp>
      <p:sp>
        <p:nvSpPr>
          <p:cNvPr id="181" name="Google Shape;181;p30"/>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t/>
            </a:r>
            <a:endParaRPr>
              <a:solidFill>
                <a:schemeClr val="accent1"/>
              </a:solidFill>
            </a:endParaRPr>
          </a:p>
          <a:p>
            <a:pPr indent="0" lvl="0" marL="0" rtl="0" algn="l">
              <a:spcBef>
                <a:spcPts val="600"/>
              </a:spcBef>
              <a:spcAft>
                <a:spcPts val="0"/>
              </a:spcAft>
              <a:buNone/>
            </a:pPr>
            <a:r>
              <a:t/>
            </a:r>
            <a:endParaRPr>
              <a:solidFill>
                <a:srgbClr val="000000"/>
              </a:solidFill>
            </a:endParaRPr>
          </a:p>
        </p:txBody>
      </p:sp>
      <p:pic>
        <p:nvPicPr>
          <p:cNvPr id="182" name="Google Shape;182;p30"/>
          <p:cNvPicPr preferRelativeResize="0"/>
          <p:nvPr/>
        </p:nvPicPr>
        <p:blipFill>
          <a:blip r:embed="rId3">
            <a:alphaModFix/>
          </a:blip>
          <a:stretch>
            <a:fillRect/>
          </a:stretch>
        </p:blipFill>
        <p:spPr>
          <a:xfrm>
            <a:off x="1534496" y="1600200"/>
            <a:ext cx="6716879" cy="4967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000000"/>
                </a:solidFill>
              </a:rPr>
              <a:t>Thank </a:t>
            </a:r>
            <a:r>
              <a:rPr lang="en-US" sz="4400">
                <a:solidFill>
                  <a:srgbClr val="000000"/>
                </a:solidFill>
              </a:rPr>
              <a:t>you for being here!</a:t>
            </a:r>
            <a:r>
              <a:rPr b="0" lang="en-US" sz="4400">
                <a:solidFill>
                  <a:schemeClr val="dk2"/>
                </a:solidFill>
              </a:rPr>
              <a:t> </a:t>
            </a:r>
            <a:r>
              <a:rPr b="0" i="0" lang="en-US" sz="4400" u="none" cap="none" strike="noStrike">
                <a:solidFill>
                  <a:schemeClr val="dk2"/>
                </a:solidFill>
                <a:latin typeface="Arial"/>
                <a:ea typeface="Arial"/>
                <a:cs typeface="Arial"/>
                <a:sym typeface="Arial"/>
              </a:rPr>
              <a:t>    </a:t>
            </a:r>
            <a:endParaRPr b="0" i="0" sz="4400" u="none" cap="none" strike="noStrike">
              <a:solidFill>
                <a:schemeClr val="dk2"/>
              </a:solidFill>
              <a:latin typeface="Arial"/>
              <a:ea typeface="Arial"/>
              <a:cs typeface="Arial"/>
              <a:sym typeface="Arial"/>
            </a:endParaRPr>
          </a:p>
        </p:txBody>
      </p:sp>
      <p:sp>
        <p:nvSpPr>
          <p:cNvPr id="188" name="Google Shape;188;p31"/>
          <p:cNvSpPr txBox="1"/>
          <p:nvPr>
            <p:ph idx="1" type="body"/>
          </p:nvPr>
        </p:nvSpPr>
        <p:spPr>
          <a:xfrm>
            <a:off x="457200" y="1661825"/>
            <a:ext cx="8229600" cy="4967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sz="3200"/>
              <a:t>Questions? Email </a:t>
            </a:r>
            <a:r>
              <a:rPr lang="en-US" sz="3200" u="sng">
                <a:solidFill>
                  <a:schemeClr val="hlink"/>
                </a:solidFill>
                <a:hlinkClick r:id="rId3"/>
              </a:rPr>
              <a:t>fran</a:t>
            </a:r>
            <a:r>
              <a:rPr lang="en-US" sz="3200" u="sng">
                <a:hlinkClick r:id="rId4"/>
              </a:rPr>
              <a:t>swaq.hill@cms.k12.nc.us</a:t>
            </a:r>
            <a:r>
              <a:rPr lang="en-US" sz="3200"/>
              <a:t> or call her at school 980-343-3810</a:t>
            </a:r>
            <a:endParaRPr sz="3200"/>
          </a:p>
          <a:p>
            <a:pPr indent="0" lvl="0" marL="34290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rPr lang="en-US" sz="3200"/>
              <a:t>                              </a:t>
            </a:r>
            <a:r>
              <a:rPr lang="en-US" sz="1800"/>
              <a:t>                                          </a:t>
            </a:r>
            <a:r>
              <a:rPr lang="en-US" sz="1200"/>
              <a:t>Revised August 2019</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000000"/>
                </a:solidFill>
              </a:rPr>
              <a:t>Meeting Overview</a:t>
            </a:r>
            <a:endParaRPr sz="4800">
              <a:solidFill>
                <a:srgbClr val="000000"/>
              </a:solidFill>
            </a:endParaRPr>
          </a:p>
        </p:txBody>
      </p:sp>
      <p:sp>
        <p:nvSpPr>
          <p:cNvPr id="67" name="Google Shape;67;p1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What </a:t>
            </a:r>
            <a:r>
              <a:rPr lang="en-US" sz="2000"/>
              <a:t>is a Title I school and what i</a:t>
            </a:r>
            <a:r>
              <a:rPr b="0" i="0" lang="en-US" sz="2000" u="none" cap="none" strike="noStrike">
                <a:solidFill>
                  <a:schemeClr val="dk1"/>
                </a:solidFill>
                <a:latin typeface="Arial"/>
                <a:ea typeface="Arial"/>
                <a:cs typeface="Arial"/>
                <a:sym typeface="Arial"/>
              </a:rPr>
              <a:t>t means to be a Title I school</a:t>
            </a:r>
            <a:endParaRPr/>
          </a:p>
          <a:p>
            <a:pPr indent="-342900" lvl="0" marL="342900" marR="0" rtl="0" algn="l">
              <a:spcBef>
                <a:spcPts val="400"/>
              </a:spcBef>
              <a:spcAft>
                <a:spcPts val="0"/>
              </a:spcAft>
              <a:buClr>
                <a:schemeClr val="dk1"/>
              </a:buClr>
              <a:buSzPts val="2000"/>
              <a:buFont typeface="Arial"/>
              <a:buChar char="•"/>
            </a:pPr>
            <a:r>
              <a:rPr lang="en-US" sz="2000"/>
              <a:t>Required</a:t>
            </a:r>
            <a:r>
              <a:rPr b="0" i="0" lang="en-US" sz="2000" u="none" cap="none" strike="noStrike">
                <a:solidFill>
                  <a:schemeClr val="dk1"/>
                </a:solidFill>
                <a:latin typeface="Arial"/>
                <a:ea typeface="Arial"/>
                <a:cs typeface="Arial"/>
                <a:sym typeface="Arial"/>
              </a:rPr>
              <a:t> Set-Aside for p</a:t>
            </a:r>
            <a:r>
              <a:rPr lang="en-US" sz="2000"/>
              <a:t>arent and family engagement </a:t>
            </a:r>
            <a:endParaRPr sz="2000"/>
          </a:p>
          <a:p>
            <a:pPr indent="-342900" lvl="0" marL="342900" marR="0" rtl="0" algn="l">
              <a:spcBef>
                <a:spcPts val="400"/>
              </a:spcBef>
              <a:spcAft>
                <a:spcPts val="0"/>
              </a:spcAft>
              <a:buClr>
                <a:schemeClr val="dk1"/>
              </a:buClr>
              <a:buSzPts val="2000"/>
              <a:buFont typeface="Arial"/>
              <a:buChar char="•"/>
            </a:pPr>
            <a:r>
              <a:rPr lang="en-US" sz="2000">
                <a:solidFill>
                  <a:schemeClr val="dk1"/>
                </a:solidFill>
              </a:rPr>
              <a:t>T</a:t>
            </a:r>
            <a:r>
              <a:rPr b="0" i="0" lang="en-US" sz="2000" u="none" cap="none" strike="noStrike">
                <a:solidFill>
                  <a:schemeClr val="dk1"/>
                </a:solidFill>
                <a:latin typeface="Arial"/>
                <a:ea typeface="Arial"/>
                <a:cs typeface="Arial"/>
                <a:sym typeface="Arial"/>
              </a:rPr>
              <a:t>he CMS Parent</a:t>
            </a:r>
            <a:r>
              <a:rPr lang="en-US" sz="2000"/>
              <a:t> and Family Engagement Policy</a:t>
            </a:r>
            <a:endParaRPr sz="2000"/>
          </a:p>
          <a:p>
            <a:pPr indent="-342900" lvl="0" marL="342900" rtl="0" algn="l">
              <a:spcBef>
                <a:spcPts val="400"/>
              </a:spcBef>
              <a:spcAft>
                <a:spcPts val="0"/>
              </a:spcAft>
              <a:buClr>
                <a:schemeClr val="dk1"/>
              </a:buClr>
              <a:buSzPts val="2000"/>
              <a:buFont typeface="Arial"/>
              <a:buChar char="•"/>
            </a:pPr>
            <a:r>
              <a:rPr lang="en-US" sz="2000"/>
              <a:t>How the annual evaluation of the CMS Parent and Family Engagement Policy is conducted</a:t>
            </a:r>
            <a:endParaRPr sz="2000"/>
          </a:p>
          <a:p>
            <a:pPr indent="-342900" lvl="0" marL="342900" rtl="0" algn="l">
              <a:spcBef>
                <a:spcPts val="400"/>
              </a:spcBef>
              <a:spcAft>
                <a:spcPts val="0"/>
              </a:spcAft>
              <a:buClr>
                <a:schemeClr val="dk1"/>
              </a:buClr>
              <a:buSzPts val="2000"/>
              <a:buFont typeface="Arial"/>
              <a:buChar char="•"/>
            </a:pPr>
            <a:r>
              <a:rPr lang="en-US" sz="2000"/>
              <a:t>School Parent and Family Engagement Policy</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School Improvement Plan (SIP) </a:t>
            </a:r>
            <a:r>
              <a:rPr lang="en-US" sz="2000"/>
              <a:t>in NCStar</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School-Parent Compact</a:t>
            </a:r>
            <a:endParaRPr sz="2000">
              <a:solidFill>
                <a:schemeClr val="dk1"/>
              </a:solidFil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a:t>
            </a:r>
            <a:r>
              <a:rPr lang="en-US" sz="2000">
                <a:solidFill>
                  <a:schemeClr val="dk1"/>
                </a:solidFill>
              </a:rPr>
              <a:t> to </a:t>
            </a:r>
            <a:r>
              <a:rPr b="0" i="0" lang="en-US" sz="2000" u="none" cap="none" strike="noStrike">
                <a:solidFill>
                  <a:schemeClr val="dk1"/>
                </a:solidFill>
                <a:latin typeface="Arial"/>
                <a:ea typeface="Arial"/>
                <a:cs typeface="Arial"/>
                <a:sym typeface="Arial"/>
              </a:rPr>
              <a:t>request the qualifications of my child’s teacher(s)</a:t>
            </a:r>
            <a:endParaRPr sz="2000">
              <a:solidFill>
                <a:schemeClr val="dk1"/>
              </a:solidFill>
            </a:endParaRPr>
          </a:p>
          <a:p>
            <a:pPr indent="-342900" lvl="0" marL="342900" marR="0" rtl="0" algn="l">
              <a:spcBef>
                <a:spcPts val="400"/>
              </a:spcBef>
              <a:spcAft>
                <a:spcPts val="0"/>
              </a:spcAft>
              <a:buClr>
                <a:schemeClr val="dk1"/>
              </a:buClr>
              <a:buSzPts val="2000"/>
              <a:buFont typeface="Arial"/>
              <a:buChar char="•"/>
            </a:pPr>
            <a:r>
              <a:rPr lang="en-US" sz="2000">
                <a:solidFill>
                  <a:schemeClr val="dk1"/>
                </a:solidFill>
              </a:rPr>
              <a:t>How </a:t>
            </a:r>
            <a:r>
              <a:rPr lang="en-US" sz="2000"/>
              <a:t>parents will</a:t>
            </a:r>
            <a:r>
              <a:rPr lang="en-US" sz="2000">
                <a:solidFill>
                  <a:schemeClr val="dk1"/>
                </a:solidFill>
              </a:rPr>
              <a:t> be notified if my child is taught by a teacher who is not </a:t>
            </a:r>
            <a:r>
              <a:rPr lang="en-US" sz="2000"/>
              <a:t>deemed to be </a:t>
            </a:r>
            <a:r>
              <a:rPr lang="en-US" sz="2000"/>
              <a:t>qualified</a:t>
            </a:r>
            <a:r>
              <a:rPr lang="en-US" sz="2000"/>
              <a:t> by teacher licensing standards in the North Carolina ESSA Accountability Plan</a:t>
            </a:r>
            <a:endParaRPr>
              <a:solidFill>
                <a:schemeClr val="dk1"/>
              </a:solidFill>
            </a:endParaRPr>
          </a:p>
          <a:p>
            <a:pPr indent="0" lvl="0" marL="342900" rtl="0" algn="l">
              <a:spcBef>
                <a:spcPts val="400"/>
              </a:spcBef>
              <a:spcAft>
                <a:spcPts val="0"/>
              </a:spcAft>
              <a:buNone/>
            </a:pPr>
            <a:r>
              <a:t/>
            </a:r>
            <a:endParaRPr sz="2000">
              <a:solidFill>
                <a:srgbClr val="9900FF"/>
              </a:solidFil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95300" y="220363"/>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What is a Title I school?</a:t>
            </a:r>
            <a:endParaRPr>
              <a:solidFill>
                <a:srgbClr val="000000"/>
              </a:solidFill>
            </a:endParaRPr>
          </a:p>
        </p:txBody>
      </p:sp>
      <p:sp>
        <p:nvSpPr>
          <p:cNvPr id="74" name="Google Shape;74;p14"/>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solidFill>
                  <a:srgbClr val="222222"/>
                </a:solidFill>
                <a:highlight>
                  <a:srgbClr val="FFFFFF"/>
                </a:highlight>
                <a:latin typeface="Roboto"/>
                <a:ea typeface="Roboto"/>
                <a:cs typeface="Roboto"/>
                <a:sym typeface="Roboto"/>
              </a:rPr>
              <a:t>Title I is the largest federally funded educational program.  A Title I school is a school receiving federal funds for students. The basic principle of Title I is that schools with large concentrations of low-income students receive supplemental funds to meet students’ educational goals.</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What does it mean to be a </a:t>
            </a:r>
            <a:br>
              <a:rPr i="0" lang="en-US" u="none" cap="none" strike="noStrike">
                <a:solidFill>
                  <a:srgbClr val="000000"/>
                </a:solidFill>
                <a:latin typeface="Arial"/>
                <a:ea typeface="Arial"/>
                <a:cs typeface="Arial"/>
                <a:sym typeface="Arial"/>
              </a:rPr>
            </a:br>
            <a:r>
              <a:rPr i="0" lang="en-US" u="none" cap="none" strike="noStrike">
                <a:solidFill>
                  <a:srgbClr val="000000"/>
                </a:solidFill>
                <a:latin typeface="Arial"/>
                <a:ea typeface="Arial"/>
                <a:cs typeface="Arial"/>
                <a:sym typeface="Arial"/>
              </a:rPr>
              <a:t>Title I School?</a:t>
            </a:r>
            <a:endParaRPr>
              <a:solidFill>
                <a:srgbClr val="000000"/>
              </a:solidFill>
            </a:endParaRPr>
          </a:p>
        </p:txBody>
      </p:sp>
      <p:sp>
        <p:nvSpPr>
          <p:cNvPr id="81" name="Google Shape;81;p1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Being a Title I school means receiving federal funding (Title I dollars) to </a:t>
            </a:r>
            <a:r>
              <a:rPr b="0" i="0" lang="en-US" sz="2000" u="sng" cap="none" strike="noStrike">
                <a:solidFill>
                  <a:schemeClr val="dk1"/>
                </a:solidFill>
                <a:latin typeface="Arial"/>
                <a:ea typeface="Arial"/>
                <a:cs typeface="Arial"/>
                <a:sym typeface="Arial"/>
              </a:rPr>
              <a:t>supplement</a:t>
            </a:r>
            <a:r>
              <a:rPr b="0" i="0" lang="en-US" sz="2000" u="none" cap="none" strike="noStrike">
                <a:solidFill>
                  <a:schemeClr val="dk1"/>
                </a:solidFill>
                <a:latin typeface="Arial"/>
                <a:ea typeface="Arial"/>
                <a:cs typeface="Arial"/>
                <a:sym typeface="Arial"/>
              </a:rPr>
              <a:t> the school’s existing programs.  These dollars are used fo</a:t>
            </a:r>
            <a:r>
              <a:rPr lang="en-US" sz="2000"/>
              <a:t>r the following:</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Identifying students experiencing academic difficulties and providing timely assistance to help </a:t>
            </a:r>
            <a:r>
              <a:rPr lang="en-US" sz="2000"/>
              <a:t>students</a:t>
            </a:r>
            <a:r>
              <a:rPr b="0" i="0" lang="en-US" sz="2000" u="none" cap="none" strike="noStrike">
                <a:solidFill>
                  <a:schemeClr val="dk1"/>
                </a:solidFill>
                <a:latin typeface="Arial"/>
                <a:ea typeface="Arial"/>
                <a:cs typeface="Arial"/>
                <a:sym typeface="Arial"/>
              </a:rPr>
              <a:t> meet the </a:t>
            </a:r>
            <a:r>
              <a:rPr lang="en-US" sz="2000"/>
              <a:t>s</a:t>
            </a:r>
            <a:r>
              <a:rPr b="0" i="0" lang="en-US" sz="2000" u="none" cap="none" strike="noStrike">
                <a:solidFill>
                  <a:schemeClr val="dk1"/>
                </a:solidFill>
                <a:latin typeface="Arial"/>
                <a:ea typeface="Arial"/>
                <a:cs typeface="Arial"/>
                <a:sym typeface="Arial"/>
              </a:rPr>
              <a:t>tate’s challenging content standards.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Purchasing supplemental staff/programs/materials/supplies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Conducting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 </a:t>
            </a:r>
            <a:r>
              <a:rPr b="0" i="0" lang="en-US" sz="2000" u="none" cap="none" strike="noStrike">
                <a:solidFill>
                  <a:schemeClr val="dk1"/>
                </a:solidFill>
                <a:latin typeface="Arial"/>
                <a:ea typeface="Arial"/>
                <a:cs typeface="Arial"/>
                <a:sym typeface="Arial"/>
              </a:rPr>
              <a:t>meetings/trainings/activities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Recruiting/Hiring/Retaining Highly</a:t>
            </a:r>
            <a:r>
              <a:rPr lang="en-US" sz="2000"/>
              <a:t>-</a:t>
            </a:r>
            <a:r>
              <a:rPr b="0" i="0" lang="en-US" sz="2000" u="none" cap="none" strike="noStrike">
                <a:solidFill>
                  <a:schemeClr val="dk1"/>
                </a:solidFill>
                <a:latin typeface="Arial"/>
                <a:ea typeface="Arial"/>
                <a:cs typeface="Arial"/>
                <a:sym typeface="Arial"/>
              </a:rPr>
              <a:t>Qualified Teachers</a:t>
            </a:r>
            <a:endParaRPr/>
          </a:p>
          <a:p>
            <a:pPr indent="0" lvl="0" marL="457200" marR="0" rtl="0" algn="l">
              <a:spcBef>
                <a:spcPts val="400"/>
              </a:spcBef>
              <a:spcAft>
                <a:spcPts val="0"/>
              </a:spcAft>
              <a:buNone/>
            </a:pPr>
            <a:r>
              <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Being a Title I school also means encouraging ongoing parent</a:t>
            </a:r>
            <a:r>
              <a:rPr lang="en-US" sz="2000"/>
              <a:t> and family engagement</a:t>
            </a:r>
            <a:r>
              <a:rPr b="0" i="0" lang="en-US" sz="2000" u="none" cap="none" strike="noStrike">
                <a:solidFill>
                  <a:schemeClr val="dk1"/>
                </a:solidFill>
                <a:latin typeface="Arial"/>
                <a:ea typeface="Arial"/>
                <a:cs typeface="Arial"/>
                <a:sym typeface="Arial"/>
              </a:rPr>
              <a:t> and advocating for parents’ rights</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How </a:t>
            </a:r>
            <a:r>
              <a:rPr lang="en-US">
                <a:solidFill>
                  <a:srgbClr val="000000"/>
                </a:solidFill>
              </a:rPr>
              <a:t>are Title I funds used in our school</a:t>
            </a:r>
            <a:r>
              <a:rPr i="0" lang="en-US" u="none" cap="none" strike="noStrike">
                <a:solidFill>
                  <a:srgbClr val="000000"/>
                </a:solidFill>
                <a:latin typeface="Arial"/>
                <a:ea typeface="Arial"/>
                <a:cs typeface="Arial"/>
                <a:sym typeface="Arial"/>
              </a:rPr>
              <a:t>?</a:t>
            </a:r>
            <a:br>
              <a:rPr b="0" i="0" lang="en-US" u="none" cap="none" strike="noStrike">
                <a:solidFill>
                  <a:srgbClr val="000000"/>
                </a:solidFill>
                <a:latin typeface="Arial"/>
                <a:ea typeface="Arial"/>
                <a:cs typeface="Arial"/>
                <a:sym typeface="Arial"/>
              </a:rPr>
            </a:br>
            <a:endParaRPr b="0" i="0" u="none" cap="none" strike="noStrike">
              <a:solidFill>
                <a:srgbClr val="000000"/>
              </a:solidFill>
              <a:latin typeface="Arial"/>
              <a:ea typeface="Arial"/>
              <a:cs typeface="Arial"/>
              <a:sym typeface="Arial"/>
            </a:endParaRPr>
          </a:p>
        </p:txBody>
      </p:sp>
      <p:sp>
        <p:nvSpPr>
          <p:cNvPr id="87" name="Google Shape;87;p1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lang="en-US" sz="2000">
                <a:solidFill>
                  <a:srgbClr val="FF0000"/>
                </a:solidFill>
              </a:rPr>
              <a:t> </a:t>
            </a:r>
            <a:r>
              <a:rPr i="1" lang="en-US" sz="2000"/>
              <a:t>Parent Involvement</a:t>
            </a:r>
            <a:endParaRPr i="1" sz="2000"/>
          </a:p>
          <a:p>
            <a:pPr indent="-342900" lvl="0" marL="342900" rtl="0" algn="l">
              <a:spcBef>
                <a:spcPts val="0"/>
              </a:spcBef>
              <a:spcAft>
                <a:spcPts val="0"/>
              </a:spcAft>
              <a:buSzPts val="2000"/>
              <a:buChar char="•"/>
            </a:pPr>
            <a:r>
              <a:rPr i="1" lang="en-US" sz="2000"/>
              <a:t>Professional Development for staff</a:t>
            </a:r>
            <a:endParaRPr i="1" sz="2000"/>
          </a:p>
          <a:p>
            <a:pPr indent="-342900" lvl="0" marL="342900" rtl="0" algn="l">
              <a:spcBef>
                <a:spcPts val="0"/>
              </a:spcBef>
              <a:spcAft>
                <a:spcPts val="0"/>
              </a:spcAft>
              <a:buSzPts val="2000"/>
              <a:buChar char="•"/>
            </a:pPr>
            <a:r>
              <a:rPr i="1" lang="en-US" sz="2000"/>
              <a:t>Substitutes for staff professional development </a:t>
            </a:r>
            <a:endParaRPr i="1" sz="2000"/>
          </a:p>
          <a:p>
            <a:pPr indent="-342900" lvl="0" marL="342900" rtl="0" algn="l">
              <a:spcBef>
                <a:spcPts val="0"/>
              </a:spcBef>
              <a:spcAft>
                <a:spcPts val="0"/>
              </a:spcAft>
              <a:buSzPts val="2000"/>
              <a:buChar char="•"/>
            </a:pPr>
            <a:r>
              <a:rPr i="1" lang="en-US" sz="2000"/>
              <a:t>Tutoring services (HEART)</a:t>
            </a:r>
            <a:endParaRPr i="1" sz="2000"/>
          </a:p>
          <a:p>
            <a:pPr indent="-342900" lvl="0" marL="342900" rtl="0" algn="l">
              <a:spcBef>
                <a:spcPts val="0"/>
              </a:spcBef>
              <a:spcAft>
                <a:spcPts val="0"/>
              </a:spcAft>
              <a:buSzPts val="2000"/>
              <a:buChar char="•"/>
            </a:pPr>
            <a:r>
              <a:rPr i="1" lang="en-US" sz="2000"/>
              <a:t>Supplies and materials (books, technology) </a:t>
            </a:r>
            <a:endParaRPr i="1" sz="2000"/>
          </a:p>
          <a:p>
            <a:pPr indent="-342900" lvl="0" marL="342900" rtl="0" algn="l">
              <a:spcBef>
                <a:spcPts val="0"/>
              </a:spcBef>
              <a:spcAft>
                <a:spcPts val="0"/>
              </a:spcAft>
              <a:buSzPts val="2000"/>
              <a:buChar char="•"/>
            </a:pPr>
            <a:r>
              <a:rPr i="1" lang="en-US" sz="2000"/>
              <a:t>Family Events</a:t>
            </a:r>
            <a:endParaRPr i="1" sz="2000"/>
          </a:p>
          <a:p>
            <a:pPr indent="0" lvl="0" marL="342900" marR="0" rtl="0" algn="l">
              <a:spcBef>
                <a:spcPts val="0"/>
              </a:spcBef>
              <a:spcAft>
                <a:spcPts val="0"/>
              </a:spcAft>
              <a:buNone/>
            </a:pPr>
            <a:r>
              <a:t/>
            </a:r>
            <a:endParaRPr i="1" sz="2000">
              <a:solidFill>
                <a:srgbClr val="FF0000"/>
              </a:solidFill>
            </a:endParaRPr>
          </a:p>
          <a:p>
            <a:pPr indent="0" lvl="0" marL="0" marR="0" rtl="0" algn="l">
              <a:spcBef>
                <a:spcPts val="0"/>
              </a:spcBef>
              <a:spcAft>
                <a:spcPts val="0"/>
              </a:spcAft>
              <a:buNone/>
            </a:pPr>
            <a:r>
              <a:t/>
            </a:r>
            <a:endParaRPr sz="2000">
              <a:solidFill>
                <a:srgbClr val="FF0000"/>
              </a:solidFill>
            </a:endParaRPr>
          </a:p>
          <a:p>
            <a:pPr indent="0" lvl="0" marL="0" marR="0" rtl="0" algn="l">
              <a:spcBef>
                <a:spcPts val="0"/>
              </a:spcBef>
              <a:spcAft>
                <a:spcPts val="0"/>
              </a:spcAft>
              <a:buNone/>
            </a:pPr>
            <a:r>
              <a:rPr lang="en-US" sz="2000">
                <a:solidFill>
                  <a:srgbClr val="FF0000"/>
                </a:solidFill>
              </a:rPr>
              <a:t> </a:t>
            </a:r>
            <a:endParaRPr sz="20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000" u="none" cap="none" strike="noStrike">
                <a:solidFill>
                  <a:srgbClr val="000000"/>
                </a:solidFill>
                <a:latin typeface="Arial"/>
                <a:ea typeface="Arial"/>
                <a:cs typeface="Arial"/>
                <a:sym typeface="Arial"/>
              </a:rPr>
              <a:t>What is the 1% set-aside and how are parents involved?</a:t>
            </a:r>
            <a:endParaRPr sz="3000">
              <a:solidFill>
                <a:srgbClr val="000000"/>
              </a:solidFill>
            </a:endParaRPr>
          </a:p>
        </p:txBody>
      </p:sp>
      <p:sp>
        <p:nvSpPr>
          <p:cNvPr id="94" name="Google Shape;94;p17"/>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Any Local Education Agency (LEA) or school district with a Title I Allocation exceeding $500,000 is required by law to set aside 1% </a:t>
            </a:r>
            <a:r>
              <a:rPr lang="en-US" sz="2000">
                <a:solidFill>
                  <a:schemeClr val="dk1"/>
                </a:solidFill>
              </a:rPr>
              <a:t>of the </a:t>
            </a:r>
            <a:r>
              <a:rPr b="0" i="0" lang="en-US" sz="2000" u="none" cap="none" strike="noStrike">
                <a:solidFill>
                  <a:schemeClr val="dk1"/>
                </a:solidFill>
                <a:latin typeface="Arial"/>
                <a:ea typeface="Arial"/>
                <a:cs typeface="Arial"/>
                <a:sym typeface="Arial"/>
              </a:rPr>
              <a:t>Title I allocation for </a:t>
            </a:r>
            <a:r>
              <a:rPr lang="en-US" sz="2000"/>
              <a:t>parent and family engagement. </a:t>
            </a:r>
            <a:endParaRPr sz="2000"/>
          </a:p>
          <a:p>
            <a:pPr indent="0" lvl="0" marL="342900" marR="0" rtl="0" algn="l">
              <a:spcBef>
                <a:spcPts val="0"/>
              </a:spcBef>
              <a:spcAft>
                <a:spcPts val="0"/>
              </a:spcAft>
              <a:buNone/>
            </a:pPr>
            <a:r>
              <a:t/>
            </a:r>
            <a:endParaRPr sz="2000"/>
          </a:p>
          <a:p>
            <a:pPr indent="-342900" lvl="0" marL="342900" marR="0" rtl="0" algn="l">
              <a:spcBef>
                <a:spcPts val="100"/>
              </a:spcBef>
              <a:spcAft>
                <a:spcPts val="0"/>
              </a:spcAft>
              <a:buClr>
                <a:schemeClr val="dk1"/>
              </a:buClr>
              <a:buFont typeface="Arial"/>
              <a:buNone/>
            </a:pPr>
            <a:r>
              <a:t/>
            </a:r>
            <a:endParaRPr b="0" i="0" sz="5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Of that 1%, </a:t>
            </a:r>
            <a:r>
              <a:rPr lang="en-US" sz="2000"/>
              <a:t>10</a:t>
            </a:r>
            <a:r>
              <a:rPr b="0" i="0" lang="en-US" sz="2000" u="none" cap="none" strike="noStrike">
                <a:solidFill>
                  <a:schemeClr val="dk1"/>
                </a:solidFill>
                <a:latin typeface="Arial"/>
                <a:ea typeface="Arial"/>
                <a:cs typeface="Arial"/>
                <a:sym typeface="Arial"/>
              </a:rPr>
              <a:t>% may be reserved at the </a:t>
            </a:r>
            <a:r>
              <a:rPr lang="en-US" sz="2000"/>
              <a:t>LEA/district </a:t>
            </a:r>
            <a:r>
              <a:rPr b="0" i="0" lang="en-US" sz="2000" u="none" cap="none" strike="noStrike">
                <a:solidFill>
                  <a:schemeClr val="dk1"/>
                </a:solidFill>
                <a:latin typeface="Arial"/>
                <a:ea typeface="Arial"/>
                <a:cs typeface="Arial"/>
                <a:sym typeface="Arial"/>
              </a:rPr>
              <a:t>level for system-wide initiatives related to parent</a:t>
            </a:r>
            <a:r>
              <a:rPr lang="en-US" sz="2000"/>
              <a:t> and family engagement</a:t>
            </a:r>
            <a:r>
              <a:rPr b="0" i="0" lang="en-US" sz="2000" u="none" cap="none" strike="noStrike">
                <a:solidFill>
                  <a:schemeClr val="dk1"/>
                </a:solidFill>
                <a:latin typeface="Arial"/>
                <a:ea typeface="Arial"/>
                <a:cs typeface="Arial"/>
                <a:sym typeface="Arial"/>
              </a:rPr>
              <a:t>.  The remaining 9</a:t>
            </a:r>
            <a:r>
              <a:rPr lang="en-US" sz="2000"/>
              <a:t>0</a:t>
            </a:r>
            <a:r>
              <a:rPr b="0" i="0" lang="en-US" sz="2000" u="none" cap="none" strike="noStrike">
                <a:solidFill>
                  <a:schemeClr val="dk1"/>
                </a:solidFill>
                <a:latin typeface="Arial"/>
                <a:ea typeface="Arial"/>
                <a:cs typeface="Arial"/>
                <a:sym typeface="Arial"/>
              </a:rPr>
              <a:t>% must be allocated to all Title I schools in the </a:t>
            </a:r>
            <a:r>
              <a:rPr lang="en-US" sz="2000"/>
              <a:t>district</a:t>
            </a:r>
            <a:r>
              <a:rPr b="0" i="0" lang="en-US" sz="2000" u="none" cap="none" strike="noStrike">
                <a:solidFill>
                  <a:schemeClr val="dk1"/>
                </a:solidFill>
                <a:latin typeface="Arial"/>
                <a:ea typeface="Arial"/>
                <a:cs typeface="Arial"/>
                <a:sym typeface="Arial"/>
              </a:rPr>
              <a:t>.  </a:t>
            </a:r>
            <a:r>
              <a:rPr lang="en-US" sz="2000"/>
              <a:t>In CMS, each</a:t>
            </a:r>
            <a:r>
              <a:rPr b="0" i="0" lang="en-US" sz="2000" u="none" cap="none" strike="noStrike">
                <a:solidFill>
                  <a:schemeClr val="dk1"/>
                </a:solidFill>
                <a:latin typeface="Arial"/>
                <a:ea typeface="Arial"/>
                <a:cs typeface="Arial"/>
                <a:sym typeface="Arial"/>
              </a:rPr>
              <a:t> Title I school receives its portion of the 9</a:t>
            </a:r>
            <a:r>
              <a:rPr lang="en-US" sz="2000"/>
              <a:t>0</a:t>
            </a:r>
            <a:r>
              <a:rPr b="0" i="0" lang="en-US" sz="2000" u="none" cap="none" strike="noStrike">
                <a:solidFill>
                  <a:schemeClr val="dk1"/>
                </a:solidFill>
                <a:latin typeface="Arial"/>
                <a:ea typeface="Arial"/>
                <a:cs typeface="Arial"/>
                <a:sym typeface="Arial"/>
              </a:rPr>
              <a:t>% to implement school-level parent</a:t>
            </a:r>
            <a:r>
              <a:rPr lang="en-US" sz="2000"/>
              <a:t> and family engagement</a:t>
            </a:r>
            <a:r>
              <a:rPr b="0" i="0" lang="en-US" sz="2000" u="none" cap="none" strike="noStrike">
                <a:solidFill>
                  <a:schemeClr val="dk1"/>
                </a:solidFill>
                <a:latin typeface="Arial"/>
                <a:ea typeface="Arial"/>
                <a:cs typeface="Arial"/>
                <a:sym typeface="Arial"/>
              </a:rPr>
              <a:t> activities and events</a:t>
            </a:r>
            <a:endParaRPr b="0" i="0" sz="2000" u="none" cap="none" strike="noStrike">
              <a:solidFill>
                <a:schemeClr val="dk1"/>
              </a:solidFill>
              <a:latin typeface="Arial"/>
              <a:ea typeface="Arial"/>
              <a:cs typeface="Arial"/>
              <a:sym typeface="Arial"/>
            </a:endParaRPr>
          </a:p>
          <a:p>
            <a:pPr indent="0" lvl="0" marL="342900" marR="0" rtl="0" algn="l">
              <a:spcBef>
                <a:spcPts val="400"/>
              </a:spcBef>
              <a:spcAft>
                <a:spcPts val="0"/>
              </a:spcAft>
              <a:buNone/>
            </a:pPr>
            <a:r>
              <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Title I parents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a:t>
            </a:r>
            <a:r>
              <a:rPr lang="en-US" sz="2000">
                <a:solidFill>
                  <a:schemeClr val="dk1"/>
                </a:solidFill>
              </a:rPr>
              <a:t>to </a:t>
            </a:r>
            <a:r>
              <a:rPr lang="en-US" sz="2000"/>
              <a:t>provide input into</a:t>
            </a:r>
            <a:r>
              <a:rPr lang="en-US" sz="2000">
                <a:solidFill>
                  <a:schemeClr val="dk1"/>
                </a:solidFill>
              </a:rPr>
              <a:t> decisions regarding </a:t>
            </a:r>
            <a:r>
              <a:rPr b="0" i="0" lang="en-US" sz="2000" u="none" cap="none" strike="noStrike">
                <a:solidFill>
                  <a:schemeClr val="dk1"/>
                </a:solidFill>
                <a:latin typeface="Arial"/>
                <a:ea typeface="Arial"/>
                <a:cs typeface="Arial"/>
                <a:sym typeface="Arial"/>
              </a:rPr>
              <a:t>how this money is spent.  T</a:t>
            </a:r>
            <a:r>
              <a:rPr lang="en-US" sz="2000"/>
              <a:t>his process is completed through the School Improvement Team (SIT) </a:t>
            </a:r>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Parent</a:t>
            </a:r>
            <a:r>
              <a:rPr lang="en-US">
                <a:solidFill>
                  <a:srgbClr val="000000"/>
                </a:solidFill>
              </a:rPr>
              <a:t> and Family </a:t>
            </a:r>
            <a:endParaRPr>
              <a:solidFill>
                <a:srgbClr val="000000"/>
              </a:solidFill>
            </a:endParaRPr>
          </a:p>
          <a:p>
            <a:pPr indent="0" lvl="0" marL="0" marR="0" rtl="0" algn="ctr">
              <a:spcBef>
                <a:spcPts val="0"/>
              </a:spcBef>
              <a:spcAft>
                <a:spcPts val="0"/>
              </a:spcAft>
              <a:buNone/>
            </a:pPr>
            <a:r>
              <a:rPr lang="en-US">
                <a:solidFill>
                  <a:srgbClr val="000000"/>
                </a:solidFill>
              </a:rPr>
              <a:t>Engagement Allocation</a:t>
            </a:r>
            <a:endParaRPr>
              <a:solidFill>
                <a:srgbClr val="000000"/>
              </a:solidFill>
            </a:endParaRPr>
          </a:p>
        </p:txBody>
      </p:sp>
      <p:sp>
        <p:nvSpPr>
          <p:cNvPr id="100" name="Google Shape;100;p1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222222"/>
              </a:buClr>
              <a:buSzPts val="2000"/>
              <a:buChar char="●"/>
            </a:pPr>
            <a:r>
              <a:rPr lang="en-US" sz="2000">
                <a:solidFill>
                  <a:srgbClr val="222222"/>
                </a:solidFill>
              </a:rPr>
              <a:t>How we are spending our Title I funds: </a:t>
            </a:r>
            <a:endParaRPr sz="2000">
              <a:solidFill>
                <a:srgbClr val="222222"/>
              </a:solidFill>
            </a:endParaRPr>
          </a:p>
          <a:p>
            <a:pPr indent="0" lvl="0" marL="0" rtl="0" algn="l">
              <a:spcBef>
                <a:spcPts val="0"/>
              </a:spcBef>
              <a:spcAft>
                <a:spcPts val="0"/>
              </a:spcAft>
              <a:buClr>
                <a:schemeClr val="dk1"/>
              </a:buClr>
              <a:buSzPts val="1100"/>
              <a:buFont typeface="Arial"/>
              <a:buNone/>
            </a:pPr>
            <a:r>
              <a:rPr lang="en-US" sz="2000">
                <a:solidFill>
                  <a:srgbClr val="222222"/>
                </a:solidFill>
              </a:rPr>
              <a:t> </a:t>
            </a:r>
            <a:endParaRPr sz="2000">
              <a:solidFill>
                <a:srgbClr val="222222"/>
              </a:solidFill>
            </a:endParaRPr>
          </a:p>
          <a:p>
            <a:pPr indent="-355600" lvl="0" marL="457200" rtl="0" algn="l">
              <a:spcBef>
                <a:spcPts val="0"/>
              </a:spcBef>
              <a:spcAft>
                <a:spcPts val="0"/>
              </a:spcAft>
              <a:buClr>
                <a:srgbClr val="222222"/>
              </a:buClr>
              <a:buSzPts val="2000"/>
              <a:buChar char="●"/>
            </a:pPr>
            <a:r>
              <a:rPr lang="en-US" sz="2000">
                <a:solidFill>
                  <a:srgbClr val="222222"/>
                </a:solidFill>
              </a:rPr>
              <a:t>Examples</a:t>
            </a:r>
            <a:endParaRPr sz="2000">
              <a:solidFill>
                <a:srgbClr val="222222"/>
              </a:solidFill>
            </a:endParaRPr>
          </a:p>
          <a:p>
            <a:pPr indent="0" lvl="0" marL="0" rtl="0" algn="l">
              <a:spcBef>
                <a:spcPts val="0"/>
              </a:spcBef>
              <a:spcAft>
                <a:spcPts val="0"/>
              </a:spcAft>
              <a:buClr>
                <a:schemeClr val="dk1"/>
              </a:buClr>
              <a:buSzPts val="1100"/>
              <a:buFont typeface="Arial"/>
              <a:buNone/>
            </a:pPr>
            <a:r>
              <a:t/>
            </a:r>
            <a:endParaRPr sz="2000">
              <a:solidFill>
                <a:srgbClr val="222222"/>
              </a:solidFill>
            </a:endParaRPr>
          </a:p>
          <a:p>
            <a:pPr indent="0" lvl="0" marL="914400" rtl="0" algn="l">
              <a:spcBef>
                <a:spcPts val="0"/>
              </a:spcBef>
              <a:spcAft>
                <a:spcPts val="0"/>
              </a:spcAft>
              <a:buClr>
                <a:schemeClr val="dk1"/>
              </a:buClr>
              <a:buSzPts val="1100"/>
              <a:buFont typeface="Arial"/>
              <a:buNone/>
            </a:pPr>
            <a:r>
              <a:rPr lang="en-US" sz="2000">
                <a:solidFill>
                  <a:srgbClr val="222222"/>
                </a:solidFill>
              </a:rPr>
              <a:t>1 Curriculum Night</a:t>
            </a:r>
            <a:endParaRPr sz="2000">
              <a:solidFill>
                <a:srgbClr val="222222"/>
              </a:solidFill>
            </a:endParaRPr>
          </a:p>
          <a:p>
            <a:pPr indent="0" lvl="0" marL="914400" rtl="0" algn="l">
              <a:spcBef>
                <a:spcPts val="0"/>
              </a:spcBef>
              <a:spcAft>
                <a:spcPts val="0"/>
              </a:spcAft>
              <a:buClr>
                <a:schemeClr val="dk1"/>
              </a:buClr>
              <a:buSzPts val="1100"/>
              <a:buFont typeface="Arial"/>
              <a:buNone/>
            </a:pPr>
            <a:r>
              <a:rPr lang="en-US" sz="2000">
                <a:solidFill>
                  <a:srgbClr val="222222"/>
                </a:solidFill>
              </a:rPr>
              <a:t>2 School Events</a:t>
            </a:r>
            <a:endParaRPr sz="2000">
              <a:solidFill>
                <a:srgbClr val="222222"/>
              </a:solidFill>
            </a:endParaRPr>
          </a:p>
          <a:p>
            <a:pPr indent="0" lvl="0" marL="914400" rtl="0" algn="l">
              <a:spcBef>
                <a:spcPts val="0"/>
              </a:spcBef>
              <a:spcAft>
                <a:spcPts val="0"/>
              </a:spcAft>
              <a:buClr>
                <a:schemeClr val="dk1"/>
              </a:buClr>
              <a:buSzPts val="1100"/>
              <a:buFont typeface="Arial"/>
              <a:buNone/>
            </a:pPr>
            <a:r>
              <a:rPr lang="en-US" sz="2000">
                <a:solidFill>
                  <a:srgbClr val="222222"/>
                </a:solidFill>
              </a:rPr>
              <a:t>3 Parent Trainings</a:t>
            </a:r>
            <a:endParaRPr sz="2000">
              <a:solidFill>
                <a:srgbClr val="FF0000"/>
              </a:solidFill>
            </a:endParaRPr>
          </a:p>
          <a:p>
            <a:pPr indent="0" lvl="0" marL="0" rtl="0" algn="l">
              <a:spcBef>
                <a:spcPts val="0"/>
              </a:spcBef>
              <a:spcAft>
                <a:spcPts val="0"/>
              </a:spcAft>
              <a:buNone/>
            </a:pPr>
            <a:r>
              <a:t/>
            </a:r>
            <a:endParaRPr sz="2000">
              <a:solidFill>
                <a:srgbClr val="FF0000"/>
              </a:solidFill>
            </a:endParaRPr>
          </a:p>
          <a:p>
            <a:pPr indent="0" lvl="0" marL="914400" rtl="0" algn="l">
              <a:spcBef>
                <a:spcPts val="0"/>
              </a:spcBef>
              <a:spcAft>
                <a:spcPts val="0"/>
              </a:spcAft>
              <a:buNone/>
            </a:pPr>
            <a:r>
              <a:t/>
            </a:r>
            <a:endParaRPr sz="2000">
              <a:solidFill>
                <a:srgbClr val="FF0000"/>
              </a:solidFill>
            </a:endParaRPr>
          </a:p>
          <a:p>
            <a:pPr indent="0" lvl="0" marL="914400" rtl="0" algn="l">
              <a:spcBef>
                <a:spcPts val="0"/>
              </a:spcBef>
              <a:spcAft>
                <a:spcPts val="0"/>
              </a:spcAft>
              <a:buNone/>
            </a:pPr>
            <a:r>
              <a:t/>
            </a:r>
            <a:endParaRPr sz="2000">
              <a:solidFill>
                <a:srgbClr val="FF0000"/>
              </a:solidFill>
            </a:endParaRPr>
          </a:p>
          <a:p>
            <a:pPr indent="0" lvl="0" marL="0" marR="0" rtl="0" algn="l">
              <a:spcBef>
                <a:spcPts val="0"/>
              </a:spcBef>
              <a:spcAft>
                <a:spcPts val="0"/>
              </a:spcAft>
              <a:buNone/>
            </a:pPr>
            <a:r>
              <a:t/>
            </a:r>
            <a:endParaRPr sz="20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627725" y="255300"/>
            <a:ext cx="78699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3000" u="none" cap="none" strike="noStrike">
                <a:latin typeface="Arial"/>
                <a:ea typeface="Arial"/>
                <a:cs typeface="Arial"/>
                <a:sym typeface="Arial"/>
              </a:rPr>
              <a:t>What </a:t>
            </a:r>
            <a:r>
              <a:rPr b="1" i="0" lang="en-US" sz="3000" u="none" cap="none" strike="noStrike">
                <a:latin typeface="Arial"/>
                <a:ea typeface="Arial"/>
                <a:cs typeface="Arial"/>
                <a:sym typeface="Arial"/>
              </a:rPr>
              <a:t>is the CMS </a:t>
            </a:r>
            <a:br>
              <a:rPr b="1" i="0" lang="en-US" sz="3000" u="none" cap="none" strike="noStrike">
                <a:latin typeface="Arial"/>
                <a:ea typeface="Arial"/>
                <a:cs typeface="Arial"/>
                <a:sym typeface="Arial"/>
              </a:rPr>
            </a:br>
            <a:r>
              <a:rPr b="1" i="0" lang="en-US" sz="3000" u="none" cap="none" strike="noStrike">
                <a:latin typeface="Arial"/>
                <a:ea typeface="Arial"/>
                <a:cs typeface="Arial"/>
                <a:sym typeface="Arial"/>
              </a:rPr>
              <a:t>Parent and Family Engagement Policy?</a:t>
            </a:r>
            <a:endParaRPr b="1" i="0" sz="3000" u="none" cap="none" strike="noStrike">
              <a:latin typeface="Arial"/>
              <a:ea typeface="Arial"/>
              <a:cs typeface="Arial"/>
              <a:sym typeface="Arial"/>
            </a:endParaRPr>
          </a:p>
        </p:txBody>
      </p:sp>
      <p:sp>
        <p:nvSpPr>
          <p:cNvPr id="107" name="Google Shape;107;p19"/>
          <p:cNvSpPr txBox="1"/>
          <p:nvPr/>
        </p:nvSpPr>
        <p:spPr>
          <a:xfrm>
            <a:off x="533400" y="1828800"/>
            <a:ext cx="7162800" cy="471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This </a:t>
            </a:r>
            <a:r>
              <a:rPr lang="en-US" sz="2000">
                <a:solidFill>
                  <a:schemeClr val="dk1"/>
                </a:solidFill>
              </a:rPr>
              <a:t>policy</a:t>
            </a:r>
            <a:r>
              <a:rPr b="0" i="0" lang="en-US" sz="2000" u="none" cap="none" strike="noStrike">
                <a:solidFill>
                  <a:schemeClr val="dk1"/>
                </a:solidFill>
                <a:latin typeface="Arial"/>
                <a:ea typeface="Arial"/>
                <a:cs typeface="Arial"/>
                <a:sym typeface="Arial"/>
              </a:rPr>
              <a:t> addresses how the </a:t>
            </a:r>
            <a:r>
              <a:rPr lang="en-US" sz="2000">
                <a:solidFill>
                  <a:schemeClr val="dk1"/>
                </a:solidFill>
              </a:rPr>
              <a:t>district or LEA</a:t>
            </a:r>
            <a:r>
              <a:rPr b="0" i="0" lang="en-US" sz="2000" u="none" cap="none" strike="noStrike">
                <a:solidFill>
                  <a:schemeClr val="dk1"/>
                </a:solidFill>
                <a:latin typeface="Arial"/>
                <a:ea typeface="Arial"/>
                <a:cs typeface="Arial"/>
                <a:sym typeface="Arial"/>
              </a:rPr>
              <a:t> will implement the parent and </a:t>
            </a:r>
            <a:r>
              <a:rPr lang="en-US" sz="2000">
                <a:solidFill>
                  <a:schemeClr val="dk1"/>
                </a:solidFill>
              </a:rPr>
              <a:t>family engagement</a:t>
            </a:r>
            <a:r>
              <a:rPr b="0" i="0" lang="en-US" sz="2000" u="none" cap="none" strike="noStrike">
                <a:solidFill>
                  <a:schemeClr val="dk1"/>
                </a:solidFill>
                <a:latin typeface="Arial"/>
                <a:ea typeface="Arial"/>
                <a:cs typeface="Arial"/>
                <a:sym typeface="Arial"/>
              </a:rPr>
              <a:t> requirements of the </a:t>
            </a:r>
            <a:r>
              <a:rPr i="1" lang="en-US" sz="2000">
                <a:solidFill>
                  <a:schemeClr val="dk1"/>
                </a:solidFill>
              </a:rPr>
              <a:t>Every Student Succeeds Act (ESSA)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It include</a:t>
            </a:r>
            <a:r>
              <a:rPr lang="en-US" sz="2000">
                <a:solidFill>
                  <a:schemeClr val="dk1"/>
                </a:solidFill>
              </a:rPr>
              <a:t>s the following:</a:t>
            </a:r>
            <a:endParaRPr/>
          </a:p>
          <a:p>
            <a:pPr indent="0" lvl="0" marL="342900" marR="0" rtl="0" algn="l">
              <a:lnSpc>
                <a:spcPct val="100000"/>
              </a:lnSpc>
              <a:spcBef>
                <a:spcPts val="400"/>
              </a:spcBef>
              <a:spcAft>
                <a:spcPts val="0"/>
              </a:spcAft>
              <a:buNone/>
            </a:pPr>
            <a:r>
              <a:t/>
            </a:r>
            <a:endParaRPr b="0" i="1" sz="2000" u="none" cap="none" strike="noStrike">
              <a:solidFill>
                <a:schemeClr val="dk1"/>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a:t>
            </a:r>
            <a:r>
              <a:rPr lang="en-US" sz="2000">
                <a:solidFill>
                  <a:schemeClr val="dk1"/>
                </a:solidFill>
              </a:rPr>
              <a:t>district</a:t>
            </a:r>
            <a:r>
              <a:rPr b="0" i="0" lang="en-US" sz="2000" u="none" cap="none" strike="noStrike">
                <a:solidFill>
                  <a:schemeClr val="dk1"/>
                </a:solidFill>
                <a:latin typeface="Arial"/>
                <a:ea typeface="Arial"/>
                <a:cs typeface="Arial"/>
                <a:sym typeface="Arial"/>
              </a:rPr>
              <a:t>’s expectations for parents</a:t>
            </a:r>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a:t>
            </a:r>
            <a:r>
              <a:rPr lang="en-US" sz="2000">
                <a:solidFill>
                  <a:schemeClr val="dk1"/>
                </a:solidFill>
              </a:rPr>
              <a:t>CMS</a:t>
            </a:r>
            <a:r>
              <a:rPr b="0" i="0" lang="en-US" sz="2000" u="none" cap="none" strike="noStrike">
                <a:solidFill>
                  <a:schemeClr val="dk1"/>
                </a:solidFill>
                <a:latin typeface="Arial"/>
                <a:ea typeface="Arial"/>
                <a:cs typeface="Arial"/>
                <a:sym typeface="Arial"/>
              </a:rPr>
              <a:t> will </a:t>
            </a:r>
            <a:r>
              <a:rPr lang="en-US" sz="2000">
                <a:solidFill>
                  <a:schemeClr val="dk1"/>
                </a:solidFill>
              </a:rPr>
              <a:t>engage</a:t>
            </a:r>
            <a:r>
              <a:rPr b="0" i="0" lang="en-US" sz="2000" u="none" cap="none" strike="noStrike">
                <a:solidFill>
                  <a:schemeClr val="dk1"/>
                </a:solidFill>
                <a:latin typeface="Arial"/>
                <a:ea typeface="Arial"/>
                <a:cs typeface="Arial"/>
                <a:sym typeface="Arial"/>
              </a:rPr>
              <a:t> parents in decision-making</a:t>
            </a:r>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the </a:t>
            </a:r>
            <a:r>
              <a:rPr lang="en-US" sz="2000">
                <a:solidFill>
                  <a:schemeClr val="dk1"/>
                </a:solidFill>
              </a:rPr>
              <a:t>district</a:t>
            </a:r>
            <a:r>
              <a:rPr b="0" i="0" lang="en-US" sz="2000" u="none" cap="none" strike="noStrike">
                <a:solidFill>
                  <a:schemeClr val="dk1"/>
                </a:solidFill>
                <a:latin typeface="Arial"/>
                <a:ea typeface="Arial"/>
                <a:cs typeface="Arial"/>
                <a:sym typeface="Arial"/>
              </a:rPr>
              <a:t> will work to build the schools’ and parents’ capacit</a:t>
            </a:r>
            <a:r>
              <a:rPr lang="en-US" sz="2000">
                <a:solidFill>
                  <a:schemeClr val="dk1"/>
                </a:solidFill>
              </a:rPr>
              <a:t>ies in the implementation of effective parent and family engagement</a:t>
            </a:r>
            <a:r>
              <a:rPr b="0" i="0" lang="en-US" sz="2000" u="none" cap="none" strike="noStrike">
                <a:solidFill>
                  <a:schemeClr val="dk1"/>
                </a:solidFill>
                <a:latin typeface="Arial"/>
                <a:ea typeface="Arial"/>
                <a:cs typeface="Arial"/>
                <a:sym typeface="Arial"/>
              </a:rPr>
              <a:t> activities to improve student academic achievement</a:t>
            </a:r>
            <a:endParaRPr/>
          </a:p>
          <a:p>
            <a:pPr indent="0" lvl="0" marL="742950" marR="0" rtl="0" algn="l">
              <a:lnSpc>
                <a:spcPct val="100000"/>
              </a:lnSpc>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lang="en-US" sz="2000">
                <a:solidFill>
                  <a:schemeClr val="dk1"/>
                </a:solidFill>
              </a:rPr>
              <a:t>P</a:t>
            </a:r>
            <a:r>
              <a:rPr b="0" i="0" lang="en-US" sz="2000" u="none" cap="none" strike="noStrike">
                <a:solidFill>
                  <a:schemeClr val="dk1"/>
                </a:solidFill>
                <a:latin typeface="Arial"/>
                <a:ea typeface="Arial"/>
                <a:cs typeface="Arial"/>
                <a:sym typeface="Arial"/>
              </a:rPr>
              <a:t>arent</a:t>
            </a:r>
            <a:r>
              <a:rPr lang="en-US" sz="2000">
                <a:solidFill>
                  <a:schemeClr val="dk1"/>
                </a:solidFill>
              </a:rPr>
              <a:t>s and families</a:t>
            </a:r>
            <a:r>
              <a:rPr lang="en-US" sz="2000">
                <a:solidFill>
                  <a:schemeClr val="dk1"/>
                </a:solidFill>
              </a:rPr>
              <a:t> in Title I schools </a:t>
            </a:r>
            <a:r>
              <a:rPr b="0" i="0" lang="en-US" sz="2000" u="none" cap="none" strike="noStrike">
                <a:solidFill>
                  <a:schemeClr val="dk1"/>
                </a:solidFill>
                <a:latin typeface="Arial"/>
                <a:ea typeface="Arial"/>
                <a:cs typeface="Arial"/>
                <a:sym typeface="Arial"/>
              </a:rPr>
              <a:t>have the right to be </a:t>
            </a:r>
            <a:r>
              <a:rPr lang="en-US" sz="2000">
                <a:solidFill>
                  <a:schemeClr val="dk1"/>
                </a:solidFill>
              </a:rPr>
              <a:t>engaged</a:t>
            </a:r>
            <a:r>
              <a:rPr b="0" i="0" lang="en-US" sz="2000" u="none" cap="none" strike="noStrike">
                <a:solidFill>
                  <a:schemeClr val="dk1"/>
                </a:solidFill>
                <a:latin typeface="Arial"/>
                <a:ea typeface="Arial"/>
                <a:cs typeface="Arial"/>
                <a:sym typeface="Arial"/>
              </a:rPr>
              <a:t> in the </a:t>
            </a:r>
            <a:r>
              <a:rPr lang="en-US" sz="2000">
                <a:solidFill>
                  <a:schemeClr val="dk1"/>
                </a:solidFill>
              </a:rPr>
              <a:t>review/evaluation</a:t>
            </a:r>
            <a:r>
              <a:rPr b="0" i="0" lang="en-US" sz="2000" u="none" cap="none" strike="noStrike">
                <a:solidFill>
                  <a:schemeClr val="dk1"/>
                </a:solidFill>
                <a:latin typeface="Arial"/>
                <a:ea typeface="Arial"/>
                <a:cs typeface="Arial"/>
                <a:sym typeface="Arial"/>
              </a:rPr>
              <a:t> of this annual p</a:t>
            </a:r>
            <a:r>
              <a:rPr lang="en-US" sz="2000">
                <a:solidFill>
                  <a:schemeClr val="dk1"/>
                </a:solidFill>
              </a:rPr>
              <a:t>olicy</a:t>
            </a:r>
            <a:endParaRPr/>
          </a:p>
          <a:p>
            <a:pPr indent="-285750" lvl="1" marL="742950" marR="0" rtl="0" algn="l">
              <a:lnSpc>
                <a:spcPct val="100000"/>
              </a:lnSpc>
              <a:spcBef>
                <a:spcPts val="36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03200" lvl="0" marL="342900" marR="0" rtl="0" algn="l">
              <a:lnSpc>
                <a:spcPct val="100000"/>
              </a:lnSpc>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